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7A335-6B5D-4F50-8C78-C93FF139A27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1D76BD2-9311-4E4C-9FD7-0EE375D2834D}">
      <dgm:prSet phldrT="[Testo]"/>
      <dgm:spPr/>
      <dgm:t>
        <a:bodyPr/>
        <a:lstStyle/>
        <a:p>
          <a:r>
            <a:rPr lang="it-IT" dirty="0" smtClean="0"/>
            <a:t>TEMPI</a:t>
          </a:r>
          <a:endParaRPr lang="it-IT" dirty="0"/>
        </a:p>
      </dgm:t>
    </dgm:pt>
    <dgm:pt modelId="{1757C76D-313D-4A09-9578-AF5809CC59BD}" type="parTrans" cxnId="{65348E77-3B18-4F48-8673-5733BBAFDA93}">
      <dgm:prSet/>
      <dgm:spPr/>
      <dgm:t>
        <a:bodyPr/>
        <a:lstStyle/>
        <a:p>
          <a:endParaRPr lang="it-IT"/>
        </a:p>
      </dgm:t>
    </dgm:pt>
    <dgm:pt modelId="{3EDF6EF9-B546-477D-92A4-5968A533D4DB}" type="sibTrans" cxnId="{65348E77-3B18-4F48-8673-5733BBAFDA93}">
      <dgm:prSet/>
      <dgm:spPr/>
      <dgm:t>
        <a:bodyPr/>
        <a:lstStyle/>
        <a:p>
          <a:endParaRPr lang="it-IT"/>
        </a:p>
      </dgm:t>
    </dgm:pt>
    <dgm:pt modelId="{1CC2E0FB-22F2-433F-B962-95626A37697D}">
      <dgm:prSet phldrT="[Testo]"/>
      <dgm:spPr/>
      <dgm:t>
        <a:bodyPr/>
        <a:lstStyle/>
        <a:p>
          <a:r>
            <a:rPr lang="it-IT" dirty="0" smtClean="0"/>
            <a:t>Introduzione agli strumenti EXCEL : 3/4 ore di laboratorio </a:t>
          </a:r>
          <a:endParaRPr lang="it-IT" dirty="0"/>
        </a:p>
      </dgm:t>
    </dgm:pt>
    <dgm:pt modelId="{1CBD1EC4-7F7A-4D7D-91AC-204F29EBE080}" type="parTrans" cxnId="{06E68E85-0FCF-4694-AD65-A6986622D30C}">
      <dgm:prSet/>
      <dgm:spPr/>
      <dgm:t>
        <a:bodyPr/>
        <a:lstStyle/>
        <a:p>
          <a:endParaRPr lang="it-IT"/>
        </a:p>
      </dgm:t>
    </dgm:pt>
    <dgm:pt modelId="{CFD5836B-F45B-4DB3-BA86-CDE405FF9A46}" type="sibTrans" cxnId="{06E68E85-0FCF-4694-AD65-A6986622D30C}">
      <dgm:prSet/>
      <dgm:spPr/>
      <dgm:t>
        <a:bodyPr/>
        <a:lstStyle/>
        <a:p>
          <a:endParaRPr lang="it-IT"/>
        </a:p>
      </dgm:t>
    </dgm:pt>
    <dgm:pt modelId="{21F28BA0-E2FA-4BEA-8AF6-4A43C7D8DFA7}">
      <dgm:prSet phldrT="[Testo]"/>
      <dgm:spPr/>
      <dgm:t>
        <a:bodyPr/>
        <a:lstStyle/>
        <a:p>
          <a:r>
            <a:rPr lang="it-IT" dirty="0" smtClean="0"/>
            <a:t>Attività di compresenza in laboratorio : 6 ore</a:t>
          </a:r>
          <a:endParaRPr lang="it-IT" dirty="0"/>
        </a:p>
      </dgm:t>
    </dgm:pt>
    <dgm:pt modelId="{5FBD930C-1865-4D5E-B459-E8EA521F208B}" type="parTrans" cxnId="{39578866-85A3-43C9-932D-F7DB442194B4}">
      <dgm:prSet/>
      <dgm:spPr/>
      <dgm:t>
        <a:bodyPr/>
        <a:lstStyle/>
        <a:p>
          <a:endParaRPr lang="it-IT"/>
        </a:p>
      </dgm:t>
    </dgm:pt>
    <dgm:pt modelId="{00C4884D-9E1C-4865-955D-FDB8384C84D7}" type="sibTrans" cxnId="{39578866-85A3-43C9-932D-F7DB442194B4}">
      <dgm:prSet/>
      <dgm:spPr/>
      <dgm:t>
        <a:bodyPr/>
        <a:lstStyle/>
        <a:p>
          <a:endParaRPr lang="it-IT"/>
        </a:p>
      </dgm:t>
    </dgm:pt>
    <dgm:pt modelId="{15947738-B2C3-45FF-82C4-81307D6A2AFD}" type="pres">
      <dgm:prSet presAssocID="{4F17A335-6B5D-4F50-8C78-C93FF139A2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2CA3BC6-2C8E-41EE-BAAA-9370643FB5E0}" type="pres">
      <dgm:prSet presAssocID="{01D76BD2-9311-4E4C-9FD7-0EE375D2834D}" presName="hierRoot1" presStyleCnt="0"/>
      <dgm:spPr/>
    </dgm:pt>
    <dgm:pt modelId="{21250212-A853-4B96-9F89-E4679CE95957}" type="pres">
      <dgm:prSet presAssocID="{01D76BD2-9311-4E4C-9FD7-0EE375D2834D}" presName="composite" presStyleCnt="0"/>
      <dgm:spPr/>
    </dgm:pt>
    <dgm:pt modelId="{E4E43A09-3788-412F-AB16-47AD5BB4FE74}" type="pres">
      <dgm:prSet presAssocID="{01D76BD2-9311-4E4C-9FD7-0EE375D2834D}" presName="background" presStyleLbl="node0" presStyleIdx="0" presStyleCnt="1"/>
      <dgm:spPr/>
    </dgm:pt>
    <dgm:pt modelId="{BE3AE391-63E6-43D3-B6E3-0CA4170D6A52}" type="pres">
      <dgm:prSet presAssocID="{01D76BD2-9311-4E4C-9FD7-0EE375D2834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E59C04B-9A03-49AF-9627-17078FBF7F7A}" type="pres">
      <dgm:prSet presAssocID="{01D76BD2-9311-4E4C-9FD7-0EE375D2834D}" presName="hierChild2" presStyleCnt="0"/>
      <dgm:spPr/>
    </dgm:pt>
    <dgm:pt modelId="{73AAB592-6564-42C8-8674-4C5A132346E6}" type="pres">
      <dgm:prSet presAssocID="{1CBD1EC4-7F7A-4D7D-91AC-204F29EBE080}" presName="Name10" presStyleLbl="parChTrans1D2" presStyleIdx="0" presStyleCnt="2"/>
      <dgm:spPr/>
      <dgm:t>
        <a:bodyPr/>
        <a:lstStyle/>
        <a:p>
          <a:endParaRPr lang="it-IT"/>
        </a:p>
      </dgm:t>
    </dgm:pt>
    <dgm:pt modelId="{2D67300E-653E-43AF-803D-1501140CAF78}" type="pres">
      <dgm:prSet presAssocID="{1CC2E0FB-22F2-433F-B962-95626A37697D}" presName="hierRoot2" presStyleCnt="0"/>
      <dgm:spPr/>
    </dgm:pt>
    <dgm:pt modelId="{79D5576E-EBF3-430D-8B5F-67108B239CE0}" type="pres">
      <dgm:prSet presAssocID="{1CC2E0FB-22F2-433F-B962-95626A37697D}" presName="composite2" presStyleCnt="0"/>
      <dgm:spPr/>
    </dgm:pt>
    <dgm:pt modelId="{9D0CD551-5E41-49FF-9914-924D6E7E8AFD}" type="pres">
      <dgm:prSet presAssocID="{1CC2E0FB-22F2-433F-B962-95626A37697D}" presName="background2" presStyleLbl="node2" presStyleIdx="0" presStyleCnt="2"/>
      <dgm:spPr/>
    </dgm:pt>
    <dgm:pt modelId="{3A1D63CB-2398-4078-A507-625D605E3E04}" type="pres">
      <dgm:prSet presAssocID="{1CC2E0FB-22F2-433F-B962-95626A37697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B4499AE-A483-4B8D-9FB0-18A1E33902C4}" type="pres">
      <dgm:prSet presAssocID="{1CC2E0FB-22F2-433F-B962-95626A37697D}" presName="hierChild3" presStyleCnt="0"/>
      <dgm:spPr/>
    </dgm:pt>
    <dgm:pt modelId="{BF75D857-06FC-48FA-95BF-4D6B956FE397}" type="pres">
      <dgm:prSet presAssocID="{5FBD930C-1865-4D5E-B459-E8EA521F208B}" presName="Name10" presStyleLbl="parChTrans1D2" presStyleIdx="1" presStyleCnt="2"/>
      <dgm:spPr/>
      <dgm:t>
        <a:bodyPr/>
        <a:lstStyle/>
        <a:p>
          <a:endParaRPr lang="it-IT"/>
        </a:p>
      </dgm:t>
    </dgm:pt>
    <dgm:pt modelId="{A3AC4C31-E488-481B-BB53-972A3FCCA6C7}" type="pres">
      <dgm:prSet presAssocID="{21F28BA0-E2FA-4BEA-8AF6-4A43C7D8DFA7}" presName="hierRoot2" presStyleCnt="0"/>
      <dgm:spPr/>
    </dgm:pt>
    <dgm:pt modelId="{3013720C-78F3-4A9B-ADD9-C952F94A99CE}" type="pres">
      <dgm:prSet presAssocID="{21F28BA0-E2FA-4BEA-8AF6-4A43C7D8DFA7}" presName="composite2" presStyleCnt="0"/>
      <dgm:spPr/>
    </dgm:pt>
    <dgm:pt modelId="{ACB03555-7038-4047-8EC0-2CF4ED843F45}" type="pres">
      <dgm:prSet presAssocID="{21F28BA0-E2FA-4BEA-8AF6-4A43C7D8DFA7}" presName="background2" presStyleLbl="node2" presStyleIdx="1" presStyleCnt="2"/>
      <dgm:spPr/>
    </dgm:pt>
    <dgm:pt modelId="{FAD601F3-EF4E-482F-BCD3-5988C806FA8B}" type="pres">
      <dgm:prSet presAssocID="{21F28BA0-E2FA-4BEA-8AF6-4A43C7D8DFA7}" presName="text2" presStyleLbl="fgAcc2" presStyleIdx="1" presStyleCnt="2" custLinFactNeighborX="-284" custLinFactNeighborY="579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11A5A97-80C0-49DA-ACA9-5DE5C0C3CA7B}" type="pres">
      <dgm:prSet presAssocID="{21F28BA0-E2FA-4BEA-8AF6-4A43C7D8DFA7}" presName="hierChild3" presStyleCnt="0"/>
      <dgm:spPr/>
    </dgm:pt>
  </dgm:ptLst>
  <dgm:cxnLst>
    <dgm:cxn modelId="{39578866-85A3-43C9-932D-F7DB442194B4}" srcId="{01D76BD2-9311-4E4C-9FD7-0EE375D2834D}" destId="{21F28BA0-E2FA-4BEA-8AF6-4A43C7D8DFA7}" srcOrd="1" destOrd="0" parTransId="{5FBD930C-1865-4D5E-B459-E8EA521F208B}" sibTransId="{00C4884D-9E1C-4865-955D-FDB8384C84D7}"/>
    <dgm:cxn modelId="{50A58E60-911C-4473-BDFA-88F9E81D67EE}" type="presOf" srcId="{21F28BA0-E2FA-4BEA-8AF6-4A43C7D8DFA7}" destId="{FAD601F3-EF4E-482F-BCD3-5988C806FA8B}" srcOrd="0" destOrd="0" presId="urn:microsoft.com/office/officeart/2005/8/layout/hierarchy1"/>
    <dgm:cxn modelId="{8C07D8CF-D20C-4F36-BCCF-7C02E7D9D0F2}" type="presOf" srcId="{5FBD930C-1865-4D5E-B459-E8EA521F208B}" destId="{BF75D857-06FC-48FA-95BF-4D6B956FE397}" srcOrd="0" destOrd="0" presId="urn:microsoft.com/office/officeart/2005/8/layout/hierarchy1"/>
    <dgm:cxn modelId="{06E68E85-0FCF-4694-AD65-A6986622D30C}" srcId="{01D76BD2-9311-4E4C-9FD7-0EE375D2834D}" destId="{1CC2E0FB-22F2-433F-B962-95626A37697D}" srcOrd="0" destOrd="0" parTransId="{1CBD1EC4-7F7A-4D7D-91AC-204F29EBE080}" sibTransId="{CFD5836B-F45B-4DB3-BA86-CDE405FF9A46}"/>
    <dgm:cxn modelId="{697EA64D-58C2-4F8A-99CE-D6926EEAD7ED}" type="presOf" srcId="{1CBD1EC4-7F7A-4D7D-91AC-204F29EBE080}" destId="{73AAB592-6564-42C8-8674-4C5A132346E6}" srcOrd="0" destOrd="0" presId="urn:microsoft.com/office/officeart/2005/8/layout/hierarchy1"/>
    <dgm:cxn modelId="{65348E77-3B18-4F48-8673-5733BBAFDA93}" srcId="{4F17A335-6B5D-4F50-8C78-C93FF139A27E}" destId="{01D76BD2-9311-4E4C-9FD7-0EE375D2834D}" srcOrd="0" destOrd="0" parTransId="{1757C76D-313D-4A09-9578-AF5809CC59BD}" sibTransId="{3EDF6EF9-B546-477D-92A4-5968A533D4DB}"/>
    <dgm:cxn modelId="{D9F684F0-E67C-486D-84A4-F1079350BF60}" type="presOf" srcId="{01D76BD2-9311-4E4C-9FD7-0EE375D2834D}" destId="{BE3AE391-63E6-43D3-B6E3-0CA4170D6A52}" srcOrd="0" destOrd="0" presId="urn:microsoft.com/office/officeart/2005/8/layout/hierarchy1"/>
    <dgm:cxn modelId="{BA20FB48-7BB2-408E-BBA2-7EFB47030688}" type="presOf" srcId="{4F17A335-6B5D-4F50-8C78-C93FF139A27E}" destId="{15947738-B2C3-45FF-82C4-81307D6A2AFD}" srcOrd="0" destOrd="0" presId="urn:microsoft.com/office/officeart/2005/8/layout/hierarchy1"/>
    <dgm:cxn modelId="{3F3BAA80-CCE8-4275-90F1-6A4841E88872}" type="presOf" srcId="{1CC2E0FB-22F2-433F-B962-95626A37697D}" destId="{3A1D63CB-2398-4078-A507-625D605E3E04}" srcOrd="0" destOrd="0" presId="urn:microsoft.com/office/officeart/2005/8/layout/hierarchy1"/>
    <dgm:cxn modelId="{7946F349-4C57-40C4-9A81-4D81FC11E8F8}" type="presParOf" srcId="{15947738-B2C3-45FF-82C4-81307D6A2AFD}" destId="{C2CA3BC6-2C8E-41EE-BAAA-9370643FB5E0}" srcOrd="0" destOrd="0" presId="urn:microsoft.com/office/officeart/2005/8/layout/hierarchy1"/>
    <dgm:cxn modelId="{9C622734-8122-4639-89F1-799E3FED3571}" type="presParOf" srcId="{C2CA3BC6-2C8E-41EE-BAAA-9370643FB5E0}" destId="{21250212-A853-4B96-9F89-E4679CE95957}" srcOrd="0" destOrd="0" presId="urn:microsoft.com/office/officeart/2005/8/layout/hierarchy1"/>
    <dgm:cxn modelId="{A1414F7A-15D0-4D91-BBCF-627999E927E9}" type="presParOf" srcId="{21250212-A853-4B96-9F89-E4679CE95957}" destId="{E4E43A09-3788-412F-AB16-47AD5BB4FE74}" srcOrd="0" destOrd="0" presId="urn:microsoft.com/office/officeart/2005/8/layout/hierarchy1"/>
    <dgm:cxn modelId="{3C17B115-E1E3-4B51-9D16-A198FD220AE8}" type="presParOf" srcId="{21250212-A853-4B96-9F89-E4679CE95957}" destId="{BE3AE391-63E6-43D3-B6E3-0CA4170D6A52}" srcOrd="1" destOrd="0" presId="urn:microsoft.com/office/officeart/2005/8/layout/hierarchy1"/>
    <dgm:cxn modelId="{6258E486-49C1-4127-9752-16D09DA58610}" type="presParOf" srcId="{C2CA3BC6-2C8E-41EE-BAAA-9370643FB5E0}" destId="{0E59C04B-9A03-49AF-9627-17078FBF7F7A}" srcOrd="1" destOrd="0" presId="urn:microsoft.com/office/officeart/2005/8/layout/hierarchy1"/>
    <dgm:cxn modelId="{BCDA4FB1-94A3-4378-82D3-6FB9FF39476C}" type="presParOf" srcId="{0E59C04B-9A03-49AF-9627-17078FBF7F7A}" destId="{73AAB592-6564-42C8-8674-4C5A132346E6}" srcOrd="0" destOrd="0" presId="urn:microsoft.com/office/officeart/2005/8/layout/hierarchy1"/>
    <dgm:cxn modelId="{AC2B8C87-4330-440F-95C3-C4137ECF5D36}" type="presParOf" srcId="{0E59C04B-9A03-49AF-9627-17078FBF7F7A}" destId="{2D67300E-653E-43AF-803D-1501140CAF78}" srcOrd="1" destOrd="0" presId="urn:microsoft.com/office/officeart/2005/8/layout/hierarchy1"/>
    <dgm:cxn modelId="{7B9C144F-DDA8-46EE-805C-264B3BC459D1}" type="presParOf" srcId="{2D67300E-653E-43AF-803D-1501140CAF78}" destId="{79D5576E-EBF3-430D-8B5F-67108B239CE0}" srcOrd="0" destOrd="0" presId="urn:microsoft.com/office/officeart/2005/8/layout/hierarchy1"/>
    <dgm:cxn modelId="{02918E8D-D2EC-4E9D-BAA6-A23F4715E144}" type="presParOf" srcId="{79D5576E-EBF3-430D-8B5F-67108B239CE0}" destId="{9D0CD551-5E41-49FF-9914-924D6E7E8AFD}" srcOrd="0" destOrd="0" presId="urn:microsoft.com/office/officeart/2005/8/layout/hierarchy1"/>
    <dgm:cxn modelId="{C36A8140-625F-443F-A33C-4258740A2B5F}" type="presParOf" srcId="{79D5576E-EBF3-430D-8B5F-67108B239CE0}" destId="{3A1D63CB-2398-4078-A507-625D605E3E04}" srcOrd="1" destOrd="0" presId="urn:microsoft.com/office/officeart/2005/8/layout/hierarchy1"/>
    <dgm:cxn modelId="{0861EBAA-B279-4DAF-A826-B9D580C2EF69}" type="presParOf" srcId="{2D67300E-653E-43AF-803D-1501140CAF78}" destId="{3B4499AE-A483-4B8D-9FB0-18A1E33902C4}" srcOrd="1" destOrd="0" presId="urn:microsoft.com/office/officeart/2005/8/layout/hierarchy1"/>
    <dgm:cxn modelId="{51EC40C8-245C-4118-B7D7-F7F4160D497E}" type="presParOf" srcId="{0E59C04B-9A03-49AF-9627-17078FBF7F7A}" destId="{BF75D857-06FC-48FA-95BF-4D6B956FE397}" srcOrd="2" destOrd="0" presId="urn:microsoft.com/office/officeart/2005/8/layout/hierarchy1"/>
    <dgm:cxn modelId="{3A437B62-870F-45C9-95EE-EDDBB2FA4EE8}" type="presParOf" srcId="{0E59C04B-9A03-49AF-9627-17078FBF7F7A}" destId="{A3AC4C31-E488-481B-BB53-972A3FCCA6C7}" srcOrd="3" destOrd="0" presId="urn:microsoft.com/office/officeart/2005/8/layout/hierarchy1"/>
    <dgm:cxn modelId="{90CBE680-F9CE-434B-84FC-A60FD98D9CD4}" type="presParOf" srcId="{A3AC4C31-E488-481B-BB53-972A3FCCA6C7}" destId="{3013720C-78F3-4A9B-ADD9-C952F94A99CE}" srcOrd="0" destOrd="0" presId="urn:microsoft.com/office/officeart/2005/8/layout/hierarchy1"/>
    <dgm:cxn modelId="{2E3E59D9-364F-447E-B4C7-4D88B963B222}" type="presParOf" srcId="{3013720C-78F3-4A9B-ADD9-C952F94A99CE}" destId="{ACB03555-7038-4047-8EC0-2CF4ED843F45}" srcOrd="0" destOrd="0" presId="urn:microsoft.com/office/officeart/2005/8/layout/hierarchy1"/>
    <dgm:cxn modelId="{E39A820F-1E65-448D-865B-EDF5F408609D}" type="presParOf" srcId="{3013720C-78F3-4A9B-ADD9-C952F94A99CE}" destId="{FAD601F3-EF4E-482F-BCD3-5988C806FA8B}" srcOrd="1" destOrd="0" presId="urn:microsoft.com/office/officeart/2005/8/layout/hierarchy1"/>
    <dgm:cxn modelId="{A666D424-9D04-40FA-9D5E-C3A2D281317F}" type="presParOf" srcId="{A3AC4C31-E488-481B-BB53-972A3FCCA6C7}" destId="{011A5A97-80C0-49DA-ACA9-5DE5C0C3CA7B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19E2-C55A-41D4-BC1A-123BCEC5F8B2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FF4D-1F46-4ACC-A95D-6CFE8C6E64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19E2-C55A-41D4-BC1A-123BCEC5F8B2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FF4D-1F46-4ACC-A95D-6CFE8C6E64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19E2-C55A-41D4-BC1A-123BCEC5F8B2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FF4D-1F46-4ACC-A95D-6CFE8C6E64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19E2-C55A-41D4-BC1A-123BCEC5F8B2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FF4D-1F46-4ACC-A95D-6CFE8C6E64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19E2-C55A-41D4-BC1A-123BCEC5F8B2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FF4D-1F46-4ACC-A95D-6CFE8C6E64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19E2-C55A-41D4-BC1A-123BCEC5F8B2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FF4D-1F46-4ACC-A95D-6CFE8C6E64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19E2-C55A-41D4-BC1A-123BCEC5F8B2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FF4D-1F46-4ACC-A95D-6CFE8C6E64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19E2-C55A-41D4-BC1A-123BCEC5F8B2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FF4D-1F46-4ACC-A95D-6CFE8C6E64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19E2-C55A-41D4-BC1A-123BCEC5F8B2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FF4D-1F46-4ACC-A95D-6CFE8C6E64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19E2-C55A-41D4-BC1A-123BCEC5F8B2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FF4D-1F46-4ACC-A95D-6CFE8C6E64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19E2-C55A-41D4-BC1A-123BCEC5F8B2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FF4D-1F46-4ACC-A95D-6CFE8C6E64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419E2-C55A-41D4-BC1A-123BCEC5F8B2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FFF4D-1F46-4ACC-A95D-6CFE8C6E64F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28662" y="500042"/>
            <a:ext cx="75009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i="1" dirty="0" smtClean="0"/>
              <a:t>Relazione sull’attività di compresenza  realizzata dalle docenti R. Dago e L. </a:t>
            </a:r>
            <a:r>
              <a:rPr lang="it-IT" sz="4000" i="1" dirty="0" err="1" smtClean="0"/>
              <a:t>Ceriotti</a:t>
            </a:r>
            <a:r>
              <a:rPr lang="it-IT" sz="4000" i="1" dirty="0" smtClean="0"/>
              <a:t> durante l’A. S. 2016/2017.</a:t>
            </a:r>
          </a:p>
          <a:p>
            <a:pPr algn="ctr"/>
            <a:endParaRPr lang="it-IT" sz="4000" dirty="0" smtClean="0"/>
          </a:p>
          <a:p>
            <a:pPr algn="ctr"/>
            <a:endParaRPr lang="it-IT" sz="4000" dirty="0"/>
          </a:p>
          <a:p>
            <a:pPr algn="ctr"/>
            <a:endParaRPr lang="it-IT" sz="4000" dirty="0"/>
          </a:p>
          <a:p>
            <a:pPr algn="ctr"/>
            <a:r>
              <a:rPr lang="it-IT" sz="4000" dirty="0" smtClean="0"/>
              <a:t>Classi coinvolte : 3I, 4I    LES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arti quadrati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142852"/>
            <a:ext cx="5267325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rasc me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14290"/>
            <a:ext cx="6143668" cy="6582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eviaz st p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8029"/>
            <a:ext cx="8429684" cy="6596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EV 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3320"/>
            <a:ext cx="8429683" cy="6591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EV ST P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7708"/>
            <a:ext cx="8286808" cy="6722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3108" y="214290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CORRELAZIONE</a:t>
            </a:r>
            <a:endParaRPr lang="it-IT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magine 2" descr="CORRELAZI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656634"/>
            <a:ext cx="6444264" cy="595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charset="0"/>
            </a:endParaRPr>
          </a:p>
        </p:txBody>
      </p:sp>
      <p:sp>
        <p:nvSpPr>
          <p:cNvPr id="1026" name="AutoShape 2" descr="\ -1\leq \rho _{{XY}}\leq 1"/>
          <p:cNvSpPr>
            <a:spLocks noChangeAspect="1" noChangeArrowheads="1"/>
          </p:cNvSpPr>
          <p:nvPr/>
        </p:nvSpPr>
        <p:spPr bwMode="auto">
          <a:xfrm>
            <a:off x="2071669" y="1357298"/>
            <a:ext cx="588403" cy="58840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28596" y="285728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Se con </a:t>
            </a:r>
            <a:r>
              <a:rPr lang="it-IT" dirty="0" smtClean="0"/>
              <a:t>                </a:t>
            </a:r>
            <a:r>
              <a:rPr lang="it-IT" sz="2400" dirty="0" smtClean="0"/>
              <a:t> indichiamo l’indice di correlazione tra X e Y si ha</a:t>
            </a:r>
            <a:endParaRPr lang="it-IT" sz="24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85728"/>
            <a:ext cx="575076" cy="50006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1855" y="1285860"/>
            <a:ext cx="2200290" cy="500066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3" y="2500306"/>
            <a:ext cx="1250165" cy="500066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2285984" y="2714620"/>
            <a:ext cx="100013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3643306" y="235743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X e Y sono </a:t>
            </a:r>
            <a:r>
              <a:rPr lang="it-IT" sz="2400" dirty="0" smtClean="0">
                <a:solidFill>
                  <a:srgbClr val="C00000"/>
                </a:solidFill>
              </a:rPr>
              <a:t>direttamente </a:t>
            </a:r>
            <a:r>
              <a:rPr lang="it-IT" sz="2400" dirty="0" smtClean="0"/>
              <a:t>o </a:t>
            </a:r>
            <a:r>
              <a:rPr lang="it-IT" sz="2400" dirty="0" smtClean="0">
                <a:solidFill>
                  <a:srgbClr val="C00000"/>
                </a:solidFill>
              </a:rPr>
              <a:t>positivamente </a:t>
            </a:r>
            <a:r>
              <a:rPr lang="it-IT" sz="2400" dirty="0" smtClean="0"/>
              <a:t>correlate</a:t>
            </a:r>
            <a:endParaRPr lang="it-IT" sz="2400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3" y="3714752"/>
            <a:ext cx="1250165" cy="500066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2214546" y="3929066"/>
            <a:ext cx="100013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643306" y="4714884"/>
            <a:ext cx="3643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X e Y sono </a:t>
            </a:r>
            <a:r>
              <a:rPr lang="it-IT" sz="2400" dirty="0" smtClean="0">
                <a:solidFill>
                  <a:srgbClr val="C00000"/>
                </a:solidFill>
              </a:rPr>
              <a:t>inversamente </a:t>
            </a:r>
            <a:r>
              <a:rPr lang="it-IT" sz="2400" dirty="0" smtClean="0"/>
              <a:t>o </a:t>
            </a:r>
            <a:r>
              <a:rPr lang="it-IT" sz="2400" dirty="0" smtClean="0">
                <a:solidFill>
                  <a:srgbClr val="C00000"/>
                </a:solidFill>
              </a:rPr>
              <a:t>negativamente </a:t>
            </a:r>
            <a:r>
              <a:rPr lang="it-IT" sz="2400" dirty="0" smtClean="0"/>
              <a:t>correlate</a:t>
            </a:r>
          </a:p>
          <a:p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643306" y="371475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X e Y sono </a:t>
            </a:r>
            <a:r>
              <a:rPr lang="it-IT" sz="2400" dirty="0" err="1" smtClean="0">
                <a:solidFill>
                  <a:srgbClr val="C00000"/>
                </a:solidFill>
              </a:rPr>
              <a:t>incorrelate</a:t>
            </a:r>
            <a:endParaRPr lang="it-IT" sz="2400" dirty="0"/>
          </a:p>
        </p:txBody>
      </p:sp>
      <p:sp>
        <p:nvSpPr>
          <p:cNvPr id="22" name="Freccia a destra 21"/>
          <p:cNvSpPr/>
          <p:nvPr/>
        </p:nvSpPr>
        <p:spPr>
          <a:xfrm>
            <a:off x="2285984" y="5072074"/>
            <a:ext cx="100013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929198"/>
            <a:ext cx="1214446" cy="485778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071546"/>
            <a:ext cx="2200290" cy="500066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3000364" y="1285860"/>
            <a:ext cx="8572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000496" y="1071546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X e Y sono </a:t>
            </a:r>
            <a:r>
              <a:rPr lang="it-IT" sz="2400" dirty="0" smtClean="0">
                <a:solidFill>
                  <a:srgbClr val="C00000"/>
                </a:solidFill>
              </a:rPr>
              <a:t>debolmente correlate</a:t>
            </a:r>
            <a:endParaRPr lang="it-IT" sz="2400" dirty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500306"/>
            <a:ext cx="2475327" cy="500066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3000364" y="2643182"/>
            <a:ext cx="857256" cy="61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000496" y="2428868"/>
            <a:ext cx="514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X e Y sono </a:t>
            </a:r>
            <a:r>
              <a:rPr lang="it-IT" sz="2400" dirty="0" smtClean="0">
                <a:solidFill>
                  <a:srgbClr val="C00000"/>
                </a:solidFill>
              </a:rPr>
              <a:t>moderatamente correlate</a:t>
            </a:r>
            <a:endParaRPr lang="it-IT" sz="2400" dirty="0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929066"/>
            <a:ext cx="1743087" cy="571504"/>
          </a:xfrm>
          <a:prstGeom prst="rect">
            <a:avLst/>
          </a:prstGeom>
          <a:noFill/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2857488" y="4143380"/>
            <a:ext cx="8572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3929058" y="3929066"/>
            <a:ext cx="4929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X e Y sono </a:t>
            </a:r>
            <a:r>
              <a:rPr lang="it-IT" sz="2400" dirty="0" smtClean="0">
                <a:solidFill>
                  <a:srgbClr val="C00000"/>
                </a:solidFill>
              </a:rPr>
              <a:t>fortemente correlate</a:t>
            </a:r>
            <a:endParaRPr lang="it-IT" sz="24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0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</a:rPr>
              <a:t>CORRELAZIONE E GRAFICO A DISPERSIONE</a:t>
            </a:r>
            <a:endParaRPr lang="it-IT" sz="2000" b="1" dirty="0">
              <a:solidFill>
                <a:srgbClr val="C00000"/>
              </a:solidFill>
            </a:endParaRPr>
          </a:p>
        </p:txBody>
      </p:sp>
      <p:pic>
        <p:nvPicPr>
          <p:cNvPr id="3" name="Immagine 2" descr="GRAF DIS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24" y="357166"/>
            <a:ext cx="8502953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0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CORRELAZIONE – GRAFICO A DISPERSIONE – RETTA INTERPOLATRICE</a:t>
            </a:r>
            <a:endParaRPr lang="it-I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 descr="RETTA INTER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52" y="366712"/>
            <a:ext cx="8165096" cy="6348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SCOPO DELL’ATTIVITA’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Docente di matematica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682885"/>
          </a:xfrm>
        </p:spPr>
        <p:txBody>
          <a:bodyPr/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Introduzione degli studenti all’uso di EXCEL per l’elaborazione di dati legati a fenomeni sociali studiati nel corso di scienze umane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Docente di scienze umane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Analisi qualitativa di grafici ed indici statistici, ottenuti elaborando tabelle di dati con gli strumenti del foglio elettronico EXCEL</a:t>
            </a:r>
          </a:p>
          <a:p>
            <a:pPr>
              <a:buNone/>
            </a:pPr>
            <a:endParaRPr lang="it-IT" dirty="0"/>
          </a:p>
        </p:txBody>
      </p:sp>
      <p:cxnSp>
        <p:nvCxnSpPr>
          <p:cNvPr id="11" name="Connettore 1 10"/>
          <p:cNvCxnSpPr/>
          <p:nvPr/>
        </p:nvCxnSpPr>
        <p:spPr>
          <a:xfrm>
            <a:off x="928662" y="2143116"/>
            <a:ext cx="3071834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4929190" y="2143116"/>
            <a:ext cx="3500462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rot="10800000" flipV="1">
            <a:off x="3571868" y="1500174"/>
            <a:ext cx="642942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214810" y="1500174"/>
            <a:ext cx="785818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rot="5400000">
            <a:off x="2464579" y="2464587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5400000">
            <a:off x="6680215" y="2463793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357166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B050"/>
                </a:solidFill>
              </a:rPr>
              <a:t>RETTA INTERPOLATRICE E CORRELAZIONE</a:t>
            </a:r>
            <a:endParaRPr lang="it-IT" sz="2400" b="1" dirty="0">
              <a:solidFill>
                <a:srgbClr val="00B050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357298"/>
            <a:ext cx="1585924" cy="428628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00364" y="1214422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equazione retta</a:t>
            </a:r>
            <a:endParaRPr lang="it-IT" sz="2400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2786050" y="1571612"/>
            <a:ext cx="9286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285992"/>
            <a:ext cx="857256" cy="428628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2143108" y="2500306"/>
            <a:ext cx="1214446" cy="11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571868" y="2285992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correlazione diretta o positiva</a:t>
            </a:r>
            <a:endParaRPr lang="it-IT" sz="2400" dirty="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429000"/>
            <a:ext cx="857256" cy="428628"/>
          </a:xfrm>
          <a:prstGeom prst="rect">
            <a:avLst/>
          </a:prstGeom>
          <a:noFill/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2143108" y="3643314"/>
            <a:ext cx="1285884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3643306" y="3357562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correlazione inversa o negativa</a:t>
            </a:r>
            <a:endParaRPr lang="it-IT" sz="2400" dirty="0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Freccia a destra 21"/>
          <p:cNvSpPr/>
          <p:nvPr/>
        </p:nvSpPr>
        <p:spPr>
          <a:xfrm>
            <a:off x="2143108" y="5214950"/>
            <a:ext cx="128588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000636"/>
            <a:ext cx="1457335" cy="428628"/>
          </a:xfrm>
          <a:prstGeom prst="rect">
            <a:avLst/>
          </a:prstGeom>
          <a:noFill/>
        </p:spPr>
      </p:pic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714744" y="4786322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se                , X e Y sono fortemente correlate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38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857760"/>
            <a:ext cx="760061" cy="400032"/>
          </a:xfrm>
          <a:prstGeom prst="rect">
            <a:avLst/>
          </a:prstGeom>
          <a:noFill/>
        </p:spPr>
      </p:pic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85984" y="285728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PENDENZA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3" name="Immagine 2" descr="PENDENZA.jpg"/>
          <p:cNvPicPr>
            <a:picLocks noChangeAspect="1"/>
          </p:cNvPicPr>
          <p:nvPr/>
        </p:nvPicPr>
        <p:blipFill>
          <a:blip r:embed="rId2"/>
          <a:srcRect r="8333" b="3780"/>
          <a:stretch>
            <a:fillRect/>
          </a:stretch>
        </p:blipFill>
        <p:spPr>
          <a:xfrm>
            <a:off x="1714480" y="857232"/>
            <a:ext cx="5715040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71736" y="21429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INTERCETTA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3" name="Immagine 2" descr="INTERCETTA.jpg"/>
          <p:cNvPicPr>
            <a:picLocks noChangeAspect="1"/>
          </p:cNvPicPr>
          <p:nvPr/>
        </p:nvPicPr>
        <p:blipFill>
          <a:blip r:embed="rId2"/>
          <a:srcRect b="2433"/>
          <a:stretch>
            <a:fillRect/>
          </a:stretch>
        </p:blipFill>
        <p:spPr>
          <a:xfrm>
            <a:off x="197315" y="785794"/>
            <a:ext cx="8749370" cy="5873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71604" y="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4">
                    <a:lumMod val="75000"/>
                  </a:schemeClr>
                </a:solidFill>
              </a:rPr>
              <a:t>CRITICITA’</a:t>
            </a:r>
            <a:endParaRPr lang="it-IT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rot="10800000" flipV="1">
            <a:off x="2714612" y="642918"/>
            <a:ext cx="1071570" cy="78581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4572000" y="642918"/>
            <a:ext cx="1071570" cy="78581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285720" y="1500174"/>
            <a:ext cx="3000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B0F0"/>
                </a:solidFill>
              </a:rPr>
              <a:t>Docente di matematica</a:t>
            </a:r>
          </a:p>
          <a:p>
            <a:pPr algn="ctr">
              <a:buFont typeface="Arial" pitchFamily="34" charset="0"/>
              <a:buChar char="•"/>
            </a:pPr>
            <a:r>
              <a:rPr lang="it-IT" sz="2000" b="1" dirty="0" smtClean="0"/>
              <a:t> fare capire il senso dei riferimenti assoluti</a:t>
            </a:r>
          </a:p>
          <a:p>
            <a:pPr algn="ctr">
              <a:buFont typeface="Arial" pitchFamily="34" charset="0"/>
              <a:buChar char="•"/>
            </a:pPr>
            <a:r>
              <a:rPr lang="it-IT" sz="2000" b="1" dirty="0" smtClean="0"/>
              <a:t> ottenere il controllo finale su tabelle e grafici per verificare coerenza e senso</a:t>
            </a:r>
          </a:p>
          <a:p>
            <a:pPr algn="ctr">
              <a:buFont typeface="Arial" pitchFamily="34" charset="0"/>
              <a:buChar char="•"/>
            </a:pPr>
            <a:r>
              <a:rPr lang="it-IT" sz="2000" b="1" dirty="0" smtClean="0"/>
              <a:t> lavorare con i DSA con gravi difficoltà logiche</a:t>
            </a:r>
          </a:p>
          <a:p>
            <a:pPr algn="ctr">
              <a:buFont typeface="Arial" pitchFamily="34" charset="0"/>
              <a:buChar char="•"/>
            </a:pPr>
            <a:r>
              <a:rPr lang="it-IT" sz="2000" b="1" dirty="0" smtClean="0"/>
              <a:t> impostare e valutare le verifiche</a:t>
            </a:r>
          </a:p>
          <a:p>
            <a:pPr algn="ctr">
              <a:buFont typeface="Arial" pitchFamily="34" charset="0"/>
              <a:buChar char="•"/>
            </a:pPr>
            <a:r>
              <a:rPr lang="it-IT" sz="2000" b="1" dirty="0" smtClean="0"/>
              <a:t> coordinarsi con il docente di scienze umane</a:t>
            </a:r>
          </a:p>
          <a:p>
            <a:pPr algn="ctr"/>
            <a:endParaRPr lang="it-IT" sz="20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786314" y="1571612"/>
            <a:ext cx="3357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</a:rPr>
              <a:t>Docente di scienze umane</a:t>
            </a:r>
          </a:p>
          <a:p>
            <a:pPr algn="ctr">
              <a:buFont typeface="Arial" pitchFamily="34" charset="0"/>
              <a:buChar char="•"/>
            </a:pPr>
            <a:r>
              <a:rPr lang="it-IT" sz="2000" b="1" dirty="0" smtClean="0"/>
              <a:t> ottenere un’interpretazione dei dati e dei grafici che fosse significativa dal punto di vista del fenomeno sociale: sono state rilevate soprattutto difficoltà espressive</a:t>
            </a:r>
          </a:p>
          <a:p>
            <a:pPr algn="ctr">
              <a:buFont typeface="Arial" pitchFamily="34" charset="0"/>
              <a:buChar char="•"/>
            </a:pPr>
            <a:r>
              <a:rPr lang="it-IT" sz="2000" b="1" dirty="0" smtClean="0"/>
              <a:t> trovare il modo di verificare il lavoro svolto: nelle mie classi è stata svolta solo la verifica sull’uso del foglio elettronico.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/>
        </p:nvGraphicFramePr>
        <p:xfrm>
          <a:off x="500034" y="285728"/>
          <a:ext cx="821537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714356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</a:rPr>
              <a:t>IN CLASSE UTILIZZANDO LA LIM</a:t>
            </a:r>
          </a:p>
          <a:p>
            <a:pPr algn="ctr"/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struttura del foglio elettronico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inserimento e trascinamento di formule; riferimenti variabili e</a:t>
            </a:r>
          </a:p>
          <a:p>
            <a:r>
              <a:rPr lang="it-IT" sz="2400" dirty="0" smtClean="0"/>
              <a:t>  riferimenti    assoluti</a:t>
            </a:r>
          </a:p>
          <a:p>
            <a:endParaRPr lang="it-IT" sz="2400" dirty="0" smtClean="0"/>
          </a:p>
          <a:p>
            <a:pPr algn="ctr"/>
            <a:r>
              <a:rPr lang="it-IT" sz="2400" dirty="0" smtClean="0">
                <a:solidFill>
                  <a:srgbClr val="C00000"/>
                </a:solidFill>
              </a:rPr>
              <a:t>IN LABORATORIO</a:t>
            </a:r>
          </a:p>
          <a:p>
            <a:pPr algn="ctr"/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inserimento di dati e di formule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uso di funzioni predefinite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inserimento e formattazione di grafici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472" y="21429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B050"/>
                </a:solidFill>
              </a:rPr>
              <a:t>UTILI FUNZIONI PREDEFINITE</a:t>
            </a:r>
            <a:endParaRPr lang="it-IT" sz="2400" b="1" dirty="0">
              <a:solidFill>
                <a:srgbClr val="00B0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00232" y="764024"/>
            <a:ext cx="464347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2800" dirty="0" smtClean="0"/>
              <a:t> SOMMA</a:t>
            </a:r>
          </a:p>
          <a:p>
            <a:pPr algn="ctr">
              <a:buFont typeface="Arial" pitchFamily="34" charset="0"/>
              <a:buChar char="•"/>
            </a:pPr>
            <a:r>
              <a:rPr lang="it-IT" sz="2800" dirty="0" smtClean="0"/>
              <a:t> ASS</a:t>
            </a:r>
          </a:p>
          <a:p>
            <a:pPr algn="ctr">
              <a:buFont typeface="Arial" pitchFamily="34" charset="0"/>
              <a:buChar char="•"/>
            </a:pPr>
            <a:r>
              <a:rPr lang="it-IT" sz="2800" dirty="0" smtClean="0"/>
              <a:t> RADQ</a:t>
            </a:r>
          </a:p>
          <a:p>
            <a:pPr algn="ctr">
              <a:buFont typeface="Arial" pitchFamily="34" charset="0"/>
              <a:buChar char="•"/>
            </a:pPr>
            <a:r>
              <a:rPr lang="it-IT" sz="2800" dirty="0" smtClean="0"/>
              <a:t> </a:t>
            </a:r>
            <a:r>
              <a:rPr lang="it-IT" sz="2800" dirty="0" err="1" smtClean="0"/>
              <a:t>CONTA.SE</a:t>
            </a:r>
            <a:endParaRPr lang="it-IT" sz="2800" dirty="0" smtClean="0"/>
          </a:p>
          <a:p>
            <a:pPr algn="ctr">
              <a:buFont typeface="Arial" pitchFamily="34" charset="0"/>
              <a:buChar char="•"/>
            </a:pPr>
            <a:r>
              <a:rPr lang="it-IT" sz="2800" dirty="0" smtClean="0"/>
              <a:t> </a:t>
            </a:r>
            <a:r>
              <a:rPr lang="it-IT" sz="2800" dirty="0" err="1" smtClean="0"/>
              <a:t>CONTA.PIU</a:t>
            </a:r>
            <a:r>
              <a:rPr lang="it-IT" sz="2800" dirty="0" smtClean="0"/>
              <a:t>’.SE</a:t>
            </a:r>
          </a:p>
          <a:p>
            <a:pPr algn="ctr">
              <a:buFont typeface="Arial" pitchFamily="34" charset="0"/>
              <a:buChar char="•"/>
            </a:pPr>
            <a:r>
              <a:rPr lang="it-IT" sz="2800" dirty="0" smtClean="0"/>
              <a:t> MEDIA</a:t>
            </a:r>
          </a:p>
          <a:p>
            <a:pPr algn="ctr">
              <a:buFont typeface="Arial" pitchFamily="34" charset="0"/>
              <a:buChar char="•"/>
            </a:pPr>
            <a:r>
              <a:rPr lang="it-IT" sz="2800" dirty="0" smtClean="0"/>
              <a:t> MEDIANA</a:t>
            </a:r>
          </a:p>
          <a:p>
            <a:pPr algn="ctr">
              <a:buFont typeface="Arial" pitchFamily="34" charset="0"/>
              <a:buChar char="•"/>
            </a:pPr>
            <a:r>
              <a:rPr lang="it-IT" sz="2800" dirty="0" smtClean="0"/>
              <a:t> </a:t>
            </a:r>
            <a:r>
              <a:rPr lang="it-IT" sz="2800" dirty="0" err="1" smtClean="0"/>
              <a:t>DEV.ST</a:t>
            </a:r>
            <a:endParaRPr lang="it-IT" sz="2800" dirty="0" smtClean="0"/>
          </a:p>
          <a:p>
            <a:pPr algn="ctr">
              <a:buFont typeface="Arial" pitchFamily="34" charset="0"/>
              <a:buChar char="•"/>
            </a:pPr>
            <a:r>
              <a:rPr lang="it-IT" sz="2800" dirty="0" smtClean="0"/>
              <a:t> </a:t>
            </a:r>
            <a:r>
              <a:rPr lang="it-IT" sz="2800" dirty="0" err="1" smtClean="0"/>
              <a:t>DEV.ST.POP</a:t>
            </a:r>
            <a:endParaRPr lang="it-IT" sz="2800" dirty="0" smtClean="0"/>
          </a:p>
          <a:p>
            <a:pPr algn="ctr">
              <a:buFont typeface="Arial" pitchFamily="34" charset="0"/>
              <a:buChar char="•"/>
            </a:pPr>
            <a:r>
              <a:rPr lang="it-IT" sz="2800" dirty="0" smtClean="0"/>
              <a:t> CORRELAZIONE</a:t>
            </a:r>
          </a:p>
          <a:p>
            <a:pPr algn="ctr">
              <a:buFont typeface="Arial" pitchFamily="34" charset="0"/>
              <a:buChar char="•"/>
            </a:pPr>
            <a:r>
              <a:rPr lang="it-IT" sz="2800" dirty="0" smtClean="0"/>
              <a:t> PENDENZA</a:t>
            </a:r>
          </a:p>
          <a:p>
            <a:pPr algn="ctr">
              <a:buFont typeface="Arial" pitchFamily="34" charset="0"/>
              <a:buChar char="•"/>
            </a:pPr>
            <a:r>
              <a:rPr lang="it-IT" sz="2800" dirty="0" smtClean="0"/>
              <a:t> INTERCETTA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21429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B050"/>
                </a:solidFill>
              </a:rPr>
              <a:t>CONTA.SE</a:t>
            </a:r>
            <a:r>
              <a:rPr lang="it-IT" b="1" dirty="0" smtClean="0">
                <a:solidFill>
                  <a:srgbClr val="00B050"/>
                </a:solidFill>
              </a:rPr>
              <a:t>   -   </a:t>
            </a:r>
            <a:r>
              <a:rPr lang="it-IT" b="1" dirty="0" err="1" smtClean="0">
                <a:solidFill>
                  <a:srgbClr val="00B050"/>
                </a:solidFill>
              </a:rPr>
              <a:t>CONTA.PIU</a:t>
            </a:r>
            <a:r>
              <a:rPr lang="it-IT" b="1" dirty="0" smtClean="0">
                <a:solidFill>
                  <a:srgbClr val="00B050"/>
                </a:solidFill>
              </a:rPr>
              <a:t>’.SE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3" name="Immagine 2" descr="conta se 1.jpg"/>
          <p:cNvPicPr>
            <a:picLocks noChangeAspect="1"/>
          </p:cNvPicPr>
          <p:nvPr/>
        </p:nvPicPr>
        <p:blipFill>
          <a:blip r:embed="rId2"/>
          <a:srcRect r="17352"/>
          <a:stretch>
            <a:fillRect/>
          </a:stretch>
        </p:blipFill>
        <p:spPr>
          <a:xfrm>
            <a:off x="214282" y="857232"/>
            <a:ext cx="3714776" cy="5291136"/>
          </a:xfrm>
          <a:prstGeom prst="rect">
            <a:avLst/>
          </a:prstGeom>
        </p:spPr>
      </p:pic>
      <p:pic>
        <p:nvPicPr>
          <p:cNvPr id="4" name="Immagine 3" descr="CONTA PIU 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928670"/>
            <a:ext cx="4572000" cy="5031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71670" y="428604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7030A0"/>
                </a:solidFill>
              </a:rPr>
              <a:t>MEDIA    -    MEDIANA</a:t>
            </a:r>
            <a:endParaRPr lang="it-IT" sz="2000" b="1" dirty="0">
              <a:solidFill>
                <a:srgbClr val="7030A0"/>
              </a:solidFill>
            </a:endParaRPr>
          </a:p>
        </p:txBody>
      </p:sp>
      <p:pic>
        <p:nvPicPr>
          <p:cNvPr id="5" name="Immagine 4" descr="MEDIA.jpg"/>
          <p:cNvPicPr>
            <a:picLocks noChangeAspect="1"/>
          </p:cNvPicPr>
          <p:nvPr/>
        </p:nvPicPr>
        <p:blipFill>
          <a:blip r:embed="rId2"/>
          <a:srcRect r="15962"/>
          <a:stretch>
            <a:fillRect/>
          </a:stretch>
        </p:blipFill>
        <p:spPr>
          <a:xfrm>
            <a:off x="214282" y="1000108"/>
            <a:ext cx="3786214" cy="5362575"/>
          </a:xfrm>
          <a:prstGeom prst="rect">
            <a:avLst/>
          </a:prstGeom>
        </p:spPr>
      </p:pic>
      <p:pic>
        <p:nvPicPr>
          <p:cNvPr id="6" name="Immagine 5" descr="MEDI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000108"/>
            <a:ext cx="4533900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85984" y="214290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ASS   -   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DEV.ST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-   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DEV.ST.POP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magine 2" descr="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404" y="747712"/>
            <a:ext cx="4681192" cy="5895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rascinamento formu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9689"/>
            <a:ext cx="5357850" cy="6709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376</Words>
  <Application>Microsoft Office PowerPoint</Application>
  <PresentationFormat>Presentazione su schermo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Diapositiva 1</vt:lpstr>
      <vt:lpstr>SCOPO DELL’ATTIVITA’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>Ice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UWP</dc:creator>
  <cp:lastModifiedBy>massara</cp:lastModifiedBy>
  <cp:revision>47</cp:revision>
  <dcterms:created xsi:type="dcterms:W3CDTF">2017-11-07T20:32:25Z</dcterms:created>
  <dcterms:modified xsi:type="dcterms:W3CDTF">2018-09-28T09:33:01Z</dcterms:modified>
</cp:coreProperties>
</file>