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4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54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4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1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5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5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3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0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6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2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7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0B9-7359-4077-95FC-585DDD05D2D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70AE-48A8-49E9-81FE-AD98863DCB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2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ancesco_Scaramuzza_-_Paradiso,_Canto_III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50788-B9FE-4BF8-92E5-D705899A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16427" y="2714625"/>
            <a:ext cx="9144000" cy="895350"/>
          </a:xfrm>
        </p:spPr>
        <p:txBody>
          <a:bodyPr>
            <a:noAutofit/>
          </a:bodyPr>
          <a:lstStyle/>
          <a:p>
            <a:r>
              <a:rPr lang="en-GB" sz="4800" dirty="0">
                <a:latin typeface="Bodoni MT Poster Compressed" panose="02070706080601050204" pitchFamily="18" charset="0"/>
              </a:rPr>
              <a:t>PICCARDA ERA UNA DONNA COME NOI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EA0311-E62C-4CAA-A0D0-C0DB51BE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9075" y="3609975"/>
            <a:ext cx="9144000" cy="542926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Bernard MT Condensed" panose="02050806060905020404" pitchFamily="18" charset="0"/>
              </a:rPr>
              <a:t>a </a:t>
            </a:r>
            <a:r>
              <a:rPr lang="en-GB" sz="1600" dirty="0" err="1">
                <a:latin typeface="Bernard MT Condensed" panose="02050806060905020404" pitchFamily="18" charset="0"/>
              </a:rPr>
              <a:t>cura</a:t>
            </a:r>
            <a:r>
              <a:rPr lang="en-GB" sz="1600" dirty="0">
                <a:latin typeface="Bernard MT Condensed" panose="02050806060905020404" pitchFamily="18" charset="0"/>
              </a:rPr>
              <a:t> del Gruppo 4</a:t>
            </a:r>
          </a:p>
        </p:txBody>
      </p:sp>
    </p:spTree>
    <p:extLst>
      <p:ext uri="{BB962C8B-B14F-4D97-AF65-F5344CB8AC3E}">
        <p14:creationId xmlns:p14="http://schemas.microsoft.com/office/powerpoint/2010/main" val="124468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56A2D-D8D1-42B2-BE2F-BE9E23AA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Bodoni MT Poster Compressed" panose="02070706080601050204" pitchFamily="18" charset="0"/>
              </a:rPr>
              <a:t>PARTENDO DAL TESTO DANTESCO…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18821E3-169E-4FC0-A212-D4EB52B1D3D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914145" y="2721927"/>
            <a:ext cx="3063240" cy="2913513"/>
          </a:xfrm>
        </p:spPr>
        <p:txBody>
          <a:bodyPr/>
          <a:lstStyle/>
          <a:p>
            <a:r>
              <a:rPr lang="it-IT" sz="1800" dirty="0">
                <a:effectLst/>
                <a:latin typeface="Bodoni MT Condensed" panose="02070606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Dante si rivolge in questi versi all’anima che gli sembra desiderosa di dialogare. Le chiede di rilevare il suo nome e la sua condizione. Essa è Piccarda Donati. </a:t>
            </a:r>
          </a:p>
          <a:p>
            <a:endParaRPr lang="en-GB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75ED01F-59AF-4CE7-896A-13082BA4C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9169" y="2103055"/>
            <a:ext cx="3070025" cy="576262"/>
          </a:xfrm>
        </p:spPr>
        <p:txBody>
          <a:bodyPr/>
          <a:lstStyle/>
          <a:p>
            <a:r>
              <a:rPr lang="en-GB" sz="3200" dirty="0">
                <a:latin typeface="Bodoni MT Poster Compressed" panose="02070706080601050204" pitchFamily="18" charset="0"/>
              </a:rPr>
              <a:t>BIOGRAFIA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543543E-D493-48D3-B16E-F40952684BA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43356" y="2841698"/>
            <a:ext cx="3070025" cy="29135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Bodoni MT Condensed" panose="02070606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Nacque a Firenze, nel XII e morì a fine secolo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Bodoni MT Condensed" panose="02070606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Entrò nel convento di Santa Chiara per vocazione, però la sua storia fu segnata da un tragico destino  di privazione della libertà di scelta: il fratello Corso la rapì,</a:t>
            </a:r>
            <a:r>
              <a:rPr lang="it-IT" sz="1800" dirty="0">
                <a:latin typeface="Bodoni MT Condensed" panose="02070606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propria convenienza, la </a:t>
            </a:r>
            <a:r>
              <a:rPr lang="it-IT" sz="1800" dirty="0">
                <a:effectLst/>
                <a:latin typeface="Bodoni MT Condensed" panose="02070606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diede in sposa, contro la sua volontà.</a:t>
            </a:r>
          </a:p>
          <a:p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1A7DE-FBF9-4153-9020-A283B5BD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55" y="2679317"/>
            <a:ext cx="3171768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14DA8-006B-4055-BF22-E4BB6B45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doni MT Poster Compressed" panose="02070706080601050204" pitchFamily="18" charset="0"/>
              </a:rPr>
              <a:t>1.1 I VERSI di Dante…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C76DE-1951-4FAA-BADF-4934744F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22572"/>
            <a:ext cx="9613861" cy="4406827"/>
          </a:xfrm>
        </p:spPr>
        <p:txBody>
          <a:bodyPr numCol="3"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 37-57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io a l’ombra che </a:t>
            </a: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parea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più vaga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ragionar, </a:t>
            </a: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drizza’mi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cominciai,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quasi com’uom cui troppa voglia smaga</a:t>
            </a:r>
            <a:r>
              <a:rPr lang="it-IT" sz="5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                                  36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«O ben creato spirito, che </a:t>
            </a: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rai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vita </a:t>
            </a: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etterna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dolcezza senti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che, non gustata, non s’intende mai,</a:t>
            </a:r>
            <a:r>
              <a:rPr lang="it-IT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                          39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grazioso mi </a:t>
            </a: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mi contenti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nome tuo e de la vostra sorte».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Ond’ella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pronta e con occhi ridenti:</a:t>
            </a:r>
            <a:r>
              <a:rPr lang="it-IT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                    42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5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«La nostra carità non serra porte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giusta voglia, se non come quella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vuol simile a sé tutta sua corte.</a:t>
            </a:r>
            <a:r>
              <a:rPr lang="it-IT" sz="5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       45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I’ fui nel mondo vergine sorella;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se la mente tua ben sé riguarda,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mi ti celerà l’esser più bella,</a:t>
            </a:r>
            <a:r>
              <a:rPr lang="it-IT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          48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riconoscerai ch’i’ son Piccarda,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che, posta qui con questi altri beati,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beata sono in la spera più tarda.</a:t>
            </a:r>
            <a:r>
              <a:rPr lang="it-IT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         51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nostri affetti, che solo infiammati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nel piacer de lo Spirito Santo,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letizian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suo ordine formati.</a:t>
            </a:r>
            <a:r>
              <a:rPr lang="it-IT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    54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questa sorte che par giù cotanto,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però n’è data, perché fuor negletti </a:t>
            </a:r>
            <a:b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nostri voti, e </a:t>
            </a:r>
            <a:r>
              <a:rPr lang="it-IT" sz="56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vòti</a:t>
            </a:r>
            <a:r>
              <a:rPr lang="it-IT" sz="5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alcun canto».</a:t>
            </a:r>
            <a:r>
              <a:rPr lang="it-IT" sz="5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                              57</a:t>
            </a:r>
            <a:endParaRPr lang="it-IT" sz="5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66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52C34-F13D-4D48-BA57-A56549CA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doni MT Poster Compressed" panose="02070706080601050204" pitchFamily="18" charset="0"/>
              </a:rPr>
              <a:t>SU COSA CI FA RIFLETTERE la </a:t>
            </a:r>
            <a:r>
              <a:rPr lang="en-GB" dirty="0" err="1">
                <a:latin typeface="Bodoni MT Poster Compressed" panose="02070706080601050204" pitchFamily="18" charset="0"/>
              </a:rPr>
              <a:t>figura</a:t>
            </a:r>
            <a:r>
              <a:rPr lang="en-GB" dirty="0">
                <a:latin typeface="Bodoni MT Poster Compressed" panose="02070706080601050204" pitchFamily="18" charset="0"/>
              </a:rPr>
              <a:t> di </a:t>
            </a:r>
            <a:r>
              <a:rPr lang="en-GB" dirty="0" err="1">
                <a:latin typeface="Bodoni MT Poster Compressed" panose="02070706080601050204" pitchFamily="18" charset="0"/>
              </a:rPr>
              <a:t>Piccarda</a:t>
            </a:r>
            <a:r>
              <a:rPr lang="en-GB" dirty="0">
                <a:latin typeface="Bodoni MT Poster Compressed" panose="02070706080601050204" pitchFamily="18" charset="0"/>
              </a:rPr>
              <a:t>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5D269D-564E-4546-BF69-5CA53A215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latin typeface="Bodoni MT Poster Compressed" panose="02070706080601050204" pitchFamily="18" charset="0"/>
              </a:rPr>
              <a:t>IN GENERALE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CA8C1B-7E10-4EB8-AA93-D61DD2821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3030009"/>
            <a:ext cx="4698355" cy="224684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it-IT" sz="1600" b="0" i="0" dirty="0">
                <a:effectLst/>
                <a:latin typeface="Bodoni MT Condensed" panose="02070606080606020203" pitchFamily="18" charset="0"/>
              </a:rPr>
              <a:t>1) La questione dottrinaria ----- la perfetta e la giusta libertà dei beati</a:t>
            </a:r>
            <a:br>
              <a:rPr lang="it-IT" sz="1600" b="0" i="0" dirty="0">
                <a:effectLst/>
                <a:latin typeface="Bodoni MT Condensed" panose="02070606080606020203" pitchFamily="18" charset="0"/>
              </a:rPr>
            </a:br>
            <a:r>
              <a:rPr lang="it-IT" sz="1600" b="0" i="0" dirty="0">
                <a:effectLst/>
                <a:latin typeface="Bodoni MT Condensed" panose="02070606080606020203" pitchFamily="18" charset="0"/>
              </a:rPr>
              <a:t>2) Autobiografismo e stilnovismo</a:t>
            </a:r>
            <a:br>
              <a:rPr lang="it-IT" sz="1600" b="0" i="0" dirty="0">
                <a:effectLst/>
                <a:latin typeface="Bodoni MT Condensed" panose="02070606080606020203" pitchFamily="18" charset="0"/>
              </a:rPr>
            </a:br>
            <a:r>
              <a:rPr lang="it-IT" sz="1600" b="0" i="0" dirty="0">
                <a:effectLst/>
                <a:latin typeface="Bodoni MT Condensed" panose="02070606080606020203" pitchFamily="18" charset="0"/>
              </a:rPr>
              <a:t>3) Volto dei beati</a:t>
            </a:r>
            <a:br>
              <a:rPr lang="it-IT" sz="1600" b="0" i="0" dirty="0">
                <a:effectLst/>
                <a:latin typeface="Bodoni MT Condensed" panose="02070606080606020203" pitchFamily="18" charset="0"/>
              </a:rPr>
            </a:br>
            <a:r>
              <a:rPr lang="it-IT" sz="1600" b="0" i="0" dirty="0">
                <a:effectLst/>
                <a:latin typeface="Bodoni MT Condensed" panose="02070606080606020203" pitchFamily="18" charset="0"/>
              </a:rPr>
              <a:t>4) Violenza sui deboli</a:t>
            </a:r>
            <a:br>
              <a:rPr lang="it-IT" sz="1600" b="0" i="0" dirty="0">
                <a:effectLst/>
                <a:latin typeface="Bodoni MT Condensed" panose="02070606080606020203" pitchFamily="18" charset="0"/>
              </a:rPr>
            </a:br>
            <a:r>
              <a:rPr lang="it-IT" sz="1600" b="0" i="0" dirty="0">
                <a:effectLst/>
                <a:latin typeface="Bodoni MT Condensed" panose="02070606080606020203" pitchFamily="18" charset="0"/>
              </a:rPr>
              <a:t>5) Volontà e libertà di scelta</a:t>
            </a:r>
          </a:p>
          <a:p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B221C5-0F61-47E8-AC62-4340A339D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0" dirty="0">
                <a:latin typeface="Bodoni MT Condensed" panose="02070606080606020203" pitchFamily="18" charset="0"/>
              </a:rPr>
              <a:t>LIBERTA’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E568A33-B8E1-4FEC-BC64-FA90B3294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3" y="3419474"/>
            <a:ext cx="4700059" cy="290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i="0" dirty="0">
                <a:effectLst/>
                <a:latin typeface="Bodoni MT Condensed" panose="02070606080606020203" pitchFamily="18" charset="0"/>
              </a:rPr>
              <a:t>1 ) morale</a:t>
            </a:r>
            <a:br>
              <a:rPr lang="it-IT" sz="1600" dirty="0">
                <a:latin typeface="Bodoni MT Condensed" panose="02070606080606020203" pitchFamily="18" charset="0"/>
              </a:rPr>
            </a:br>
            <a:r>
              <a:rPr lang="it-IT" sz="1600" i="0" dirty="0">
                <a:effectLst/>
                <a:latin typeface="Bodoni MT Condensed" panose="02070606080606020203" pitchFamily="18" charset="0"/>
              </a:rPr>
              <a:t>2 ) religiosa</a:t>
            </a:r>
            <a:br>
              <a:rPr lang="it-IT" sz="1600" dirty="0">
                <a:latin typeface="Bodoni MT Condensed" panose="02070606080606020203" pitchFamily="18" charset="0"/>
              </a:rPr>
            </a:br>
            <a:r>
              <a:rPr lang="it-IT" sz="1600" i="0" dirty="0">
                <a:effectLst/>
                <a:latin typeface="Bodoni MT Condensed" panose="02070606080606020203" pitchFamily="18" charset="0"/>
              </a:rPr>
              <a:t>3) politica ed economica</a:t>
            </a:r>
            <a:br>
              <a:rPr lang="it-IT" sz="1600" dirty="0">
                <a:latin typeface="Bodoni MT Condensed" panose="02070606080606020203" pitchFamily="18" charset="0"/>
              </a:rPr>
            </a:br>
            <a:r>
              <a:rPr lang="it-IT" sz="1600" i="0" dirty="0">
                <a:effectLst/>
                <a:latin typeface="Bodoni MT Condensed" panose="02070606080606020203" pitchFamily="18" charset="0"/>
              </a:rPr>
              <a:t>4)  di pensiero</a:t>
            </a:r>
            <a:endParaRPr lang="en-GB" sz="1600" dirty="0">
              <a:latin typeface="Bodoni MT Condensed" panose="02070606080606020203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153938-614C-4112-B4F9-3720A2C8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29" y="3265488"/>
            <a:ext cx="4004688" cy="28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61EAE7-E989-4609-9CAF-C8416D5B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doni MT Poster Compressed" panose="02070706080601050204" pitchFamily="18" charset="0"/>
              </a:rPr>
              <a:t>1.1 PARLIAMO DI LIBERTA’…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7C17F3-8AC8-4D15-B211-411657CB6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0" i="0" dirty="0">
                <a:effectLst/>
                <a:latin typeface="Bodoni MT Condensed" panose="02070606080606020203" pitchFamily="18" charset="0"/>
              </a:rPr>
              <a:t>A proposito di libertà…</a:t>
            </a:r>
          </a:p>
          <a:p>
            <a:pPr marL="0" indent="0">
              <a:buNone/>
            </a:pPr>
            <a:r>
              <a:rPr lang="it-IT" sz="1800" b="0" i="0" dirty="0">
                <a:effectLst/>
                <a:latin typeface="Bodoni MT Condensed" panose="02070606080606020203" pitchFamily="18" charset="0"/>
              </a:rPr>
              <a:t>- libertà politica : nella civiltà greca : a ) secondo cicerone b) secondo i sofisti c) secondo </a:t>
            </a:r>
            <a:r>
              <a:rPr lang="it-IT" sz="1800" dirty="0">
                <a:latin typeface="Bodoni MT Condensed" panose="02070606080606020203" pitchFamily="18" charset="0"/>
              </a:rPr>
              <a:t>A</a:t>
            </a:r>
            <a:r>
              <a:rPr lang="it-IT" sz="1800" b="0" i="0" dirty="0">
                <a:effectLst/>
                <a:latin typeface="Bodoni MT Condensed" panose="02070606080606020203" pitchFamily="18" charset="0"/>
              </a:rPr>
              <a:t>ristotele d) secondo Plotino .</a:t>
            </a:r>
            <a:br>
              <a:rPr lang="it-IT" sz="1800" dirty="0">
                <a:latin typeface="Bodoni MT Condensed" panose="02070606080606020203" pitchFamily="18" charset="0"/>
              </a:rPr>
            </a:br>
            <a:r>
              <a:rPr lang="it-IT" sz="1800" b="0" i="0" dirty="0">
                <a:effectLst/>
                <a:latin typeface="Bodoni MT Condensed" panose="02070606080606020203" pitchFamily="18" charset="0"/>
              </a:rPr>
              <a:t>- Il pensiero religioso : schiavitù interiore derivante da Adamo ed Eva</a:t>
            </a:r>
            <a:br>
              <a:rPr lang="it-IT" sz="1800" dirty="0">
                <a:latin typeface="Bodoni MT Condensed" panose="02070606080606020203" pitchFamily="18" charset="0"/>
              </a:rPr>
            </a:br>
            <a:r>
              <a:rPr lang="it-IT" sz="1800" b="0" i="0" dirty="0">
                <a:effectLst/>
                <a:latin typeface="Bodoni MT Condensed" panose="02070606080606020203" pitchFamily="18" charset="0"/>
              </a:rPr>
              <a:t>- </a:t>
            </a:r>
            <a:r>
              <a:rPr lang="it-IT" sz="1800" b="0" i="0" dirty="0" err="1">
                <a:effectLst/>
                <a:latin typeface="Bodoni MT Condensed" panose="02070606080606020203" pitchFamily="18" charset="0"/>
              </a:rPr>
              <a:t>Conceto</a:t>
            </a:r>
            <a:r>
              <a:rPr lang="it-IT" sz="1800" b="0" i="0" dirty="0">
                <a:effectLst/>
                <a:latin typeface="Bodoni MT Condensed" panose="02070606080606020203" pitchFamily="18" charset="0"/>
              </a:rPr>
              <a:t> di libertà nel razionalismo, empirismo e illuminismo : a) Cartesio b) </a:t>
            </a:r>
            <a:r>
              <a:rPr lang="it-IT" sz="1800" dirty="0">
                <a:latin typeface="Bodoni MT Condensed" panose="02070606080606020203" pitchFamily="18" charset="0"/>
              </a:rPr>
              <a:t>H</a:t>
            </a:r>
            <a:r>
              <a:rPr lang="it-IT" sz="1800" b="0" i="0" dirty="0">
                <a:effectLst/>
                <a:latin typeface="Bodoni MT Condensed" panose="02070606080606020203" pitchFamily="18" charset="0"/>
              </a:rPr>
              <a:t>obbes c) </a:t>
            </a:r>
            <a:r>
              <a:rPr lang="it-IT" sz="1800" dirty="0">
                <a:latin typeface="Bodoni MT Condensed" panose="02070606080606020203" pitchFamily="18" charset="0"/>
              </a:rPr>
              <a:t>L</a:t>
            </a:r>
            <a:r>
              <a:rPr lang="it-IT" sz="1800" b="0" i="0" dirty="0">
                <a:effectLst/>
                <a:latin typeface="Bodoni MT Condensed" panose="02070606080606020203" pitchFamily="18" charset="0"/>
              </a:rPr>
              <a:t>eibniz d) Spinoza e) illuministi</a:t>
            </a:r>
            <a:br>
              <a:rPr lang="it-IT" sz="1800" dirty="0">
                <a:latin typeface="Bodoni MT Condensed" panose="02070606080606020203" pitchFamily="18" charset="0"/>
              </a:rPr>
            </a:br>
            <a:r>
              <a:rPr lang="it-IT" sz="1800" b="0" i="0" dirty="0">
                <a:effectLst/>
                <a:latin typeface="Bodoni MT Condensed" panose="02070606080606020203" pitchFamily="18" charset="0"/>
              </a:rPr>
              <a:t>- Libertà secondo Kant ed Hegel</a:t>
            </a:r>
            <a:br>
              <a:rPr lang="it-IT" sz="1800" dirty="0">
                <a:latin typeface="Bodoni MT Condensed" panose="02070606080606020203" pitchFamily="18" charset="0"/>
              </a:rPr>
            </a:br>
            <a:r>
              <a:rPr lang="it-IT" sz="1800" b="0" i="0" dirty="0">
                <a:effectLst/>
                <a:latin typeface="Bodoni MT Condensed" panose="02070606080606020203" pitchFamily="18" charset="0"/>
              </a:rPr>
              <a:t>- Libertà nella costituzione italiana (articolo 13)</a:t>
            </a:r>
            <a:br>
              <a:rPr lang="it-IT" sz="1800" dirty="0">
                <a:latin typeface="Bodoni MT Condensed" panose="02070606080606020203" pitchFamily="18" charset="0"/>
              </a:rPr>
            </a:br>
            <a:r>
              <a:rPr lang="it-IT" sz="1800" b="0" i="0" dirty="0">
                <a:effectLst/>
                <a:latin typeface="Bodoni MT Condensed" panose="02070606080606020203" pitchFamily="18" charset="0"/>
              </a:rPr>
              <a:t>- libertà che ancora oggi nel mondo sono negate : a) abortire b)divorziare c) baciarsi in pubblico d) ballare in pubblico e)amare chi si vuole</a:t>
            </a:r>
            <a:endParaRPr lang="en-GB" sz="1800" dirty="0">
              <a:latin typeface="Bodoni MT Condensed" panose="020706060806060202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9E742E-687C-4170-8B93-3B6C974D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40" y="4499285"/>
            <a:ext cx="4249864" cy="21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795BD-4FEB-4D5A-AEE1-F85CFB52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92" y="810378"/>
            <a:ext cx="9613861" cy="1080938"/>
          </a:xfrm>
        </p:spPr>
        <p:txBody>
          <a:bodyPr/>
          <a:lstStyle/>
          <a:p>
            <a:r>
              <a:rPr lang="it-IT" sz="3600" dirty="0">
                <a:latin typeface="Bodoni MT Poster Compressed" panose="02070706080601050204" pitchFamily="18" charset="0"/>
              </a:rPr>
              <a:t>CONFRONTO TRA ATTUALITA’ E </a:t>
            </a:r>
            <a:r>
              <a:rPr lang="it-IT" dirty="0">
                <a:latin typeface="Bodoni MT Poster Compressed" panose="02070706080601050204" pitchFamily="18" charset="0"/>
              </a:rPr>
              <a:t>SITUAZIONI ANALOGHE…</a:t>
            </a:r>
            <a:endParaRPr lang="en-GB" dirty="0">
              <a:latin typeface="Bodoni MT Poster Compressed" panose="020707060806010502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AC5294-FE31-4E8C-AE76-B018FE503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>
                <a:latin typeface="Bodoni MT Condensed" panose="02070606080606020203" pitchFamily="18" charset="0"/>
              </a:rPr>
              <a:t>1. Privazione libertà di scelta da parte della famiglia, cos’è cambiato rispetto a oggi</a:t>
            </a:r>
          </a:p>
          <a:p>
            <a:pPr marL="0" indent="0">
              <a:buNone/>
            </a:pPr>
            <a:r>
              <a:rPr lang="it-IT" sz="1600" dirty="0">
                <a:latin typeface="Bodoni MT Condensed" panose="02070606080606020203" pitchFamily="18" charset="0"/>
              </a:rPr>
              <a:t>2. Paesi in cui non si è ancora raggiunta la parità di genere: Siria, Afghanistan, Yemen. Benessere femminile Italia 28 posto</a:t>
            </a:r>
          </a:p>
          <a:p>
            <a:pPr marL="0" indent="0">
              <a:buNone/>
            </a:pPr>
            <a:r>
              <a:rPr lang="it-IT" sz="1600" dirty="0">
                <a:latin typeface="Bodoni MT Condensed" panose="02070606080606020203" pitchFamily="18" charset="0"/>
              </a:rPr>
              <a:t>3. Caso di Saman Abbas </a:t>
            </a:r>
          </a:p>
          <a:p>
            <a:pPr marL="0" indent="0">
              <a:buNone/>
            </a:pPr>
            <a:r>
              <a:rPr lang="it-IT" sz="1600" dirty="0">
                <a:latin typeface="Bodoni MT Condensed" panose="02070606080606020203" pitchFamily="18" charset="0"/>
              </a:rPr>
              <a:t>4. Anche paesi meno sospettabili non garantiscono tutti i diritti, Regno Unito in cui le donne non possono arruolarsi nei Royal Marines, America Latina, in cui non possono decidere riguardo all’aborto.</a:t>
            </a:r>
            <a:endParaRPr lang="en-GB" sz="1600" dirty="0">
              <a:latin typeface="Bodoni MT Condensed" panose="020706060806060202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627E0F-8DD5-4E48-9C6F-E8C40792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87" y="3990685"/>
            <a:ext cx="3441068" cy="25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3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5323B-7E90-48DD-AC36-9CA74E33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21" y="921814"/>
            <a:ext cx="9624960" cy="1080938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effectLst/>
                <a:latin typeface="Bodoni MT Poster Compressed" panose="0207070608060105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ATTUALITA’ E AZIONI CONCRETE PER DONNE AVVILITE COME PICCARDA…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D08E2E-B990-4569-9CA1-12CC81688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dirty="0">
                <a:latin typeface="Bodoni MT Poster Compressed" panose="02070706080601050204" pitchFamily="18" charset="0"/>
              </a:rPr>
              <a:t>DOCUMENTI</a:t>
            </a:r>
            <a:endParaRPr lang="en-GB" dirty="0">
              <a:latin typeface="Bodoni MT Poster Compressed" panose="02070706080601050204" pitchFamily="18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1F4EE1-63AD-4EF2-9E1E-C4643B2D88F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it-IT" sz="1800" dirty="0">
                <a:latin typeface="Bodoni MT Condensed" panose="02070606080606020203" pitchFamily="18" charset="0"/>
              </a:rPr>
              <a:t>La Convenzione sull'eliminazione di ogni forma di discriminazione della donna</a:t>
            </a:r>
          </a:p>
          <a:p>
            <a:pPr marL="342900" indent="-342900">
              <a:buAutoNum type="arabicParenR"/>
            </a:pPr>
            <a:r>
              <a:rPr lang="it-IT" sz="1800" dirty="0">
                <a:latin typeface="Bodoni MT Condensed" panose="02070606080606020203" pitchFamily="18" charset="0"/>
              </a:rPr>
              <a:t>Agenda 2030</a:t>
            </a:r>
          </a:p>
          <a:p>
            <a:pPr marL="342900" indent="-342900">
              <a:buAutoNum type="arabicParenR"/>
            </a:pPr>
            <a:r>
              <a:rPr lang="it-IT" sz="1800" dirty="0">
                <a:latin typeface="Bodoni MT Condensed" panose="02070606080606020203" pitchFamily="18" charset="0"/>
              </a:rPr>
              <a:t>Dichiarazione dei diritti umani</a:t>
            </a:r>
          </a:p>
          <a:p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25F763-E6DE-47D3-819A-A8A911D0B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0425" y="2318042"/>
            <a:ext cx="3063240" cy="576262"/>
          </a:xfrm>
        </p:spPr>
        <p:txBody>
          <a:bodyPr/>
          <a:lstStyle/>
          <a:p>
            <a:r>
              <a:rPr lang="en-GB" sz="3200" dirty="0">
                <a:latin typeface="Bodoni MT Poster Compressed" panose="02070706080601050204" pitchFamily="18" charset="0"/>
              </a:rPr>
              <a:t>CANTANTI E POETI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ABFBF37-BFDD-4DAA-BD76-D02650A6BC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50295" y="3022671"/>
            <a:ext cx="3063240" cy="2913513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Lady </a:t>
            </a:r>
            <a:r>
              <a:rPr lang="it-IT" sz="1800" dirty="0" err="1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Gaga</a:t>
            </a:r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la canzone “</a:t>
            </a:r>
            <a:r>
              <a:rPr lang="it-IT" sz="1800" b="0" dirty="0" err="1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it-IT" sz="1800" b="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0" dirty="0" err="1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1800" b="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0" dirty="0" err="1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happens</a:t>
            </a:r>
            <a:r>
              <a:rPr lang="it-IT" sz="1800" b="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1800" b="0" dirty="0" err="1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1800" b="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it-IT" sz="1800" b="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Aerosmith con “</a:t>
            </a:r>
            <a:r>
              <a:rPr lang="it-IT" sz="1800" b="0" dirty="0" err="1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Janie’s</a:t>
            </a:r>
            <a:r>
              <a:rPr lang="it-IT" sz="1800" b="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 </a:t>
            </a:r>
            <a:r>
              <a:rPr lang="it-IT" sz="1800" b="0" dirty="0" err="1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got</a:t>
            </a:r>
            <a:r>
              <a:rPr lang="it-IT" sz="1800" b="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 a gun” </a:t>
            </a:r>
            <a:endParaRPr lang="it-IT" sz="1800" b="0" dirty="0"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John Lennon con “Woman”</a:t>
            </a:r>
          </a:p>
          <a:p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https://www.youtube.com/watch?v=ZhfWiU8wGCc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Alda Merini con la poesia “A tutte le donne”</a:t>
            </a:r>
            <a:endParaRPr lang="it-IT" sz="18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F7EE6B5-3173-47DF-9C22-FA7A67E45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0081" y="2321071"/>
            <a:ext cx="3070025" cy="576262"/>
          </a:xfrm>
        </p:spPr>
        <p:txBody>
          <a:bodyPr/>
          <a:lstStyle/>
          <a:p>
            <a:r>
              <a:rPr lang="en-GB" sz="3200" dirty="0">
                <a:latin typeface="Bodoni MT Poster Compressed" panose="02070706080601050204" pitchFamily="18" charset="0"/>
              </a:rPr>
              <a:t>MOVIMENTI</a:t>
            </a:r>
            <a:endParaRPr lang="en-GB" dirty="0">
              <a:latin typeface="Bodoni MT Poster Compressed" panose="02070706080601050204" pitchFamily="18" charset="0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09E947C-CAF8-4CF5-A811-68CD59A5D6C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759168" y="3022672"/>
            <a:ext cx="3070025" cy="2913513"/>
          </a:xfrm>
        </p:spPr>
        <p:txBody>
          <a:bodyPr>
            <a:normAutofit/>
          </a:bodyPr>
          <a:lstStyle/>
          <a:p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Preistoria del femminismo con la «Dichiarazione dei diritti della donna e della cittadina»</a:t>
            </a:r>
          </a:p>
          <a:p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Poi tre diverse fasi:</a:t>
            </a:r>
          </a:p>
          <a:p>
            <a:pPr marL="342900" indent="-342900">
              <a:buAutoNum type="arabicParenR"/>
            </a:pPr>
            <a:r>
              <a:rPr lang="it-IT" sz="1800" dirty="0">
                <a:latin typeface="Bodoni MT Condensed" panose="02070606080606020203" pitchFamily="18" charset="0"/>
              </a:rPr>
              <a:t>Suffragette in </a:t>
            </a:r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Gran Bretagna nel 1865 e in Italia movimento non strutturato</a:t>
            </a:r>
            <a:endParaRPr lang="it-IT" sz="1800" dirty="0">
              <a:latin typeface="Bodoni MT Condensed" panose="02070606080606020203" pitchFamily="18" charset="0"/>
            </a:endParaRPr>
          </a:p>
          <a:p>
            <a:pPr marL="342900" indent="-342900">
              <a:buAutoNum type="arabicParenR"/>
            </a:pPr>
            <a:r>
              <a:rPr lang="it-IT" sz="1800" dirty="0">
                <a:effectLst/>
                <a:latin typeface="Bodoni MT Condensed" panose="02070606080606020203" pitchFamily="18" charset="0"/>
                <a:ea typeface="Calibri" panose="020F0502020204030204" pitchFamily="34" charset="0"/>
              </a:rPr>
              <a:t>Stati Uniti negli anni ‘60 del Novecento e negli anni ‘70 in Italia</a:t>
            </a:r>
          </a:p>
          <a:p>
            <a:pPr marL="342900" indent="-342900">
              <a:buAutoNum type="arabicParenR"/>
            </a:pPr>
            <a:r>
              <a:rPr lang="it-IT" sz="1800" dirty="0">
                <a:latin typeface="Bodoni MT Condensed" panose="02070606080606020203" pitchFamily="18" charset="0"/>
              </a:rPr>
              <a:t>Anni ‘90</a:t>
            </a:r>
            <a:endParaRPr lang="en-GB" dirty="0">
              <a:latin typeface="Bodoni MT Condensed" panose="020706060806060202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E881A27-839C-4668-B92A-97D487A2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85" y="477775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C760D-A145-41B1-B787-DC299B56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doni MT Poster Compressed" panose="02070706080601050204" pitchFamily="18" charset="0"/>
              </a:rPr>
              <a:t>1.1 ALDA MERINI CI AIUTA A RICONOSCERE IN PICCARDA UNA DONNA COME NOI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4253D3-7A9E-464C-8D49-622D1404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59202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Fragile, opulenta donna, matrice del paradiso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sei un granello di colpa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anche agli occhi di Dio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malgrado le tue sante guerre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 l’emancipazione.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spaccarono la tua bellezza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rimane uno scheletro d’amore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 però grida ancora vendetta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soltanto tu riesci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ancora a piangere,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poi ti volgi e vedi ancora i tuoi figli,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poi ti volti e non sai ancora dire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taci meravigliata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allora diventi grande come la terra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900" dirty="0">
                <a:effectLst/>
                <a:latin typeface="Bodoni MT Condensed" panose="02070606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innalzi il tuo canto d’amore.</a:t>
            </a:r>
            <a:endParaRPr lang="it-IT" sz="2900" dirty="0">
              <a:effectLst/>
              <a:latin typeface="Bodoni MT Condensed" panose="02070606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B3CA0A-9DF5-445C-A23E-97325D49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327" y="4420051"/>
            <a:ext cx="3771029" cy="21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7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97</TotalTime>
  <Words>852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Bernard MT Condensed</vt:lpstr>
      <vt:lpstr>Bodoni MT Condensed</vt:lpstr>
      <vt:lpstr>Bodoni MT Poster Compressed</vt:lpstr>
      <vt:lpstr>Calibri</vt:lpstr>
      <vt:lpstr>Trebuchet MS</vt:lpstr>
      <vt:lpstr>Berlino</vt:lpstr>
      <vt:lpstr>PICCARDA ERA UNA DONNA COME NOI</vt:lpstr>
      <vt:lpstr>PARTENDO DAL TESTO DANTESCO…</vt:lpstr>
      <vt:lpstr>1.1 I VERSI di Dante…</vt:lpstr>
      <vt:lpstr>SU COSA CI FA RIFLETTERE la figura di Piccarda…</vt:lpstr>
      <vt:lpstr>1.1 PARLIAMO DI LIBERTA’…</vt:lpstr>
      <vt:lpstr>CONFRONTO TRA ATTUALITA’ E SITUAZIONI ANALOGHE…</vt:lpstr>
      <vt:lpstr>ATTUALITA’ E AZIONI CONCRETE PER DONNE AVVILITE COME PICCARDA… </vt:lpstr>
      <vt:lpstr>1.1 ALDA MERINI CI AIUTA A RICONOSCERE IN PICCARDA UNA DONNA COME NOI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RIFLESSIONI SULLA PICCARDA DANTESCA</dc:title>
  <dc:creator>fede.storci@gmail.com</dc:creator>
  <cp:lastModifiedBy>silvia benatti</cp:lastModifiedBy>
  <cp:revision>5</cp:revision>
  <dcterms:created xsi:type="dcterms:W3CDTF">2021-11-07T14:10:09Z</dcterms:created>
  <dcterms:modified xsi:type="dcterms:W3CDTF">2021-12-08T18:50:45Z</dcterms:modified>
</cp:coreProperties>
</file>