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1pPr>
    <a:lvl2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2pPr>
    <a:lvl3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3pPr>
    <a:lvl4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4pPr>
    <a:lvl5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5pPr>
    <a:lvl6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6pPr>
    <a:lvl7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7pPr>
    <a:lvl8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8pPr>
    <a:lvl9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8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1219200" y="11986162"/>
            <a:ext cx="21945599" cy="605792"/>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vl2pPr marL="918440" indent="-372340" algn="ctr" defTabSz="825500">
              <a:lnSpc>
                <a:spcPct val="100000"/>
              </a:lnSpc>
              <a:spcBef>
                <a:spcPts val="0"/>
              </a:spcBef>
              <a:defRPr sz="3000" spc="-29">
                <a:latin typeface="Graphik Medium"/>
                <a:ea typeface="Graphik Medium"/>
                <a:cs typeface="Graphik Medium"/>
                <a:sym typeface="Graphik Medium"/>
              </a:defRPr>
            </a:lvl2pPr>
            <a:lvl3pPr marL="1464540" indent="-372340" algn="ctr" defTabSz="825500">
              <a:lnSpc>
                <a:spcPct val="100000"/>
              </a:lnSpc>
              <a:spcBef>
                <a:spcPts val="0"/>
              </a:spcBef>
              <a:defRPr sz="3000" spc="-29">
                <a:latin typeface="Graphik Medium"/>
                <a:ea typeface="Graphik Medium"/>
                <a:cs typeface="Graphik Medium"/>
                <a:sym typeface="Graphik Medium"/>
              </a:defRPr>
            </a:lvl3pPr>
            <a:lvl4pPr marL="2010640" indent="-372340" algn="ctr" defTabSz="825500">
              <a:lnSpc>
                <a:spcPct val="100000"/>
              </a:lnSpc>
              <a:spcBef>
                <a:spcPts val="0"/>
              </a:spcBef>
              <a:defRPr sz="3000" spc="-29">
                <a:latin typeface="Graphik Medium"/>
                <a:ea typeface="Graphik Medium"/>
                <a:cs typeface="Graphik Medium"/>
                <a:sym typeface="Graphik Medium"/>
              </a:defRPr>
            </a:lvl4pPr>
            <a:lvl5pPr marL="2556740" indent="-372340" algn="ctr" defTabSz="825500">
              <a:lnSpc>
                <a:spcPct val="100000"/>
              </a:lnSpc>
              <a:spcBef>
                <a:spcPts val="0"/>
              </a:spcBef>
              <a:defRPr sz="3000" spc="-29">
                <a:latin typeface="Graphik Medium"/>
                <a:ea typeface="Graphik Medium"/>
                <a:cs typeface="Graphik Medium"/>
                <a:sym typeface="Graphik Medium"/>
              </a:defRPr>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Titolo presentazione</a:t>
            </a:r>
          </a:p>
        </p:txBody>
      </p:sp>
      <p:sp>
        <p:nvSpPr>
          <p:cNvPr id="13" name="Corpo livello uno…"/>
          <p:cNvSpPr txBox="1">
            <a:spLocks noGrp="1"/>
          </p:cNvSpPr>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Tx/>
              <a:buNone/>
              <a:defRPr sz="6000" spc="-100">
                <a:latin typeface="Graphik Semibold"/>
                <a:ea typeface="Graphik Semibold"/>
                <a:cs typeface="Graphik Semibold"/>
                <a:sym typeface="Graphik Semibold"/>
              </a:defRPr>
            </a:lvl1pPr>
          </a:lstStyle>
          <a:p>
            <a:r>
              <a:t>Sottotitolo presentazione</a:t>
            </a:r>
          </a:p>
        </p:txBody>
      </p:sp>
      <p:sp>
        <p:nvSpPr>
          <p:cNvPr id="14"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sz="quarter" idx="1" hasCustomPrompt="1"/>
          </p:nvPr>
        </p:nvSpPr>
        <p:spPr>
          <a:xfrm>
            <a:off x="1219200" y="8462239"/>
            <a:ext cx="21945602" cy="832614"/>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Dettagli informazione</a:t>
            </a:r>
          </a:p>
          <a:p>
            <a:pPr lvl="1"/>
            <a:endParaRPr/>
          </a:p>
          <a:p>
            <a:pPr lvl="2"/>
            <a:endParaRPr/>
          </a:p>
          <a:p>
            <a:pPr lvl="3"/>
            <a:endParaRPr/>
          </a:p>
          <a:p>
            <a:pPr lvl="4"/>
            <a:endParaRPr/>
          </a:p>
        </p:txBody>
      </p:sp>
      <p:sp>
        <p:nvSpPr>
          <p:cNvPr id="107" name="Corpo livello uno…"/>
          <p:cNvSpPr txBox="1">
            <a:spLocks noGrp="1"/>
          </p:cNvSpPr>
          <p:nvPr>
            <p:ph type="body" sz="half" idx="21" hasCustomPrompt="1"/>
          </p:nvPr>
        </p:nvSpPr>
        <p:spPr>
          <a:xfrm>
            <a:off x="1219200" y="4214483"/>
            <a:ext cx="21945600" cy="4269709"/>
          </a:xfrm>
          <a:prstGeom prst="rect">
            <a:avLst/>
          </a:prstGeom>
        </p:spPr>
        <p:txBody>
          <a:bodyPr anchor="b"/>
          <a:lstStyle/>
          <a:p>
            <a:pPr marL="0" lvl="4" indent="1097280" algn="ctr" defTabSz="975360">
              <a:lnSpc>
                <a:spcPct val="80000"/>
              </a:lnSpc>
              <a:spcBef>
                <a:spcPts val="0"/>
              </a:spcBef>
              <a:buSzTx/>
              <a:buNone/>
              <a:defRPr sz="8960">
                <a:latin typeface="Canela Bold"/>
                <a:ea typeface="Canela Bold"/>
                <a:cs typeface="Canela Bold"/>
                <a:sym typeface="Canela Bold"/>
              </a:defRPr>
            </a:pPr>
            <a:r>
              <a:t>100%
</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1219200" y="11100052"/>
            <a:ext cx="21945602" cy="832614"/>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1219200" y="4178300"/>
            <a:ext cx="21945600" cy="4416425"/>
          </a:xfrm>
          <a:prstGeom prst="rect">
            <a:avLst/>
          </a:prstGeom>
        </p:spPr>
        <p:txBody>
          <a:bodyPr anchor="ctr"/>
          <a:lstStyle/>
          <a:p>
            <a:pPr marL="0" lvl="4" indent="1700783" algn="ctr" defTabSz="1511808">
              <a:lnSpc>
                <a:spcPct val="80000"/>
              </a:lnSpc>
              <a:spcBef>
                <a:spcPts val="0"/>
              </a:spcBef>
              <a:buSzTx/>
              <a:buNone/>
              <a:defRPr sz="5208">
                <a:latin typeface="Canela Bold"/>
                <a:ea typeface="Canela Bold"/>
                <a:cs typeface="Canela Bold"/>
                <a:sym typeface="Canela Bold"/>
              </a:defRPr>
            </a:pPr>
            <a:r>
              <a:t>“Citazione degna di nota”
</a:t>
            </a:r>
          </a:p>
        </p:txBody>
      </p:sp>
      <p:sp>
        <p:nvSpPr>
          <p:cNvPr id="117"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1"/>
            <a:ext cx="7365408" cy="8280402"/>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Titolo presentazione</a:t>
            </a:r>
          </a:p>
        </p:txBody>
      </p:sp>
      <p:sp>
        <p:nvSpPr>
          <p:cNvPr id="23" name="Corpo livello uno…"/>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5pPr>
          </a:lstStyle>
          <a:p>
            <a:r>
              <a:t>Sottotitolo presentazione</a:t>
            </a:r>
          </a:p>
          <a:p>
            <a:pPr lvl="1"/>
            <a:endParaRPr/>
          </a:p>
          <a:p>
            <a:pPr lvl="2"/>
            <a:endParaRPr/>
          </a:p>
          <a:p>
            <a:pPr lvl="3"/>
            <a:endParaRPr/>
          </a:p>
          <a:p>
            <a:pPr lvl="4"/>
            <a:endParaRPr/>
          </a:p>
        </p:txBody>
      </p:sp>
      <p:sp>
        <p:nvSpPr>
          <p:cNvPr id="24" name="Autore e data"/>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100">
                <a:solidFill>
                  <a:srgbClr val="FFFFFF"/>
                </a:solidFill>
                <a:latin typeface="Graphik Medium"/>
                <a:ea typeface="Graphik Medium"/>
                <a:cs typeface="Graphik Medium"/>
                <a:sym typeface="Graphik Medium"/>
              </a:defRPr>
            </a:lvl1pPr>
          </a:lstStyle>
          <a:p>
            <a:r>
              <a:t>Autore e data</a:t>
            </a:r>
          </a:p>
        </p:txBody>
      </p:sp>
      <p:sp>
        <p:nvSpPr>
          <p:cNvPr id="2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Titolo"/>
          <p:cNvSpPr txBox="1">
            <a:spLocks noGrp="1"/>
          </p:cNvSpPr>
          <p:nvPr>
            <p:ph type="title" hasCustomPrompt="1"/>
          </p:nvPr>
        </p:nvSpPr>
        <p:spPr>
          <a:xfrm>
            <a:off x="1215494" y="4585101"/>
            <a:ext cx="9757339" cy="2540002"/>
          </a:xfrm>
          <a:prstGeom prst="rect">
            <a:avLst/>
          </a:prstGeom>
        </p:spPr>
        <p:txBody>
          <a:bodyPr anchor="b"/>
          <a:lstStyle/>
          <a:p>
            <a:r>
              <a:t>Titolo</a:t>
            </a:r>
          </a:p>
        </p:txBody>
      </p:sp>
      <p:sp>
        <p:nvSpPr>
          <p:cNvPr id="33" name="Immagin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Corpo livello uno…"/>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0" algn="ctr" defTabSz="825500">
              <a:lnSpc>
                <a:spcPct val="100000"/>
              </a:lnSpc>
              <a:spcBef>
                <a:spcPts val="0"/>
              </a:spcBef>
              <a:buSzTx/>
              <a:buNone/>
              <a:defRPr spc="-44">
                <a:latin typeface="Graphik Semibold"/>
                <a:ea typeface="Graphik Semibold"/>
                <a:cs typeface="Graphik Semibold"/>
                <a:sym typeface="Graphik Semibold"/>
              </a:defRPr>
            </a:lvl2pPr>
            <a:lvl3pPr marL="0" indent="0" algn="ctr" defTabSz="825500">
              <a:lnSpc>
                <a:spcPct val="100000"/>
              </a:lnSpc>
              <a:spcBef>
                <a:spcPts val="0"/>
              </a:spcBef>
              <a:buSzTx/>
              <a:buNone/>
              <a:defRPr spc="-44">
                <a:latin typeface="Graphik Semibold"/>
                <a:ea typeface="Graphik Semibold"/>
                <a:cs typeface="Graphik Semibold"/>
                <a:sym typeface="Graphik Semibold"/>
              </a:defRPr>
            </a:lvl3pPr>
            <a:lvl4pPr marL="0" indent="0" algn="ctr" defTabSz="825500">
              <a:lnSpc>
                <a:spcPct val="100000"/>
              </a:lnSpc>
              <a:spcBef>
                <a:spcPts val="0"/>
              </a:spcBef>
              <a:buSzTx/>
              <a:buNone/>
              <a:defRPr spc="-44">
                <a:latin typeface="Graphik Semibold"/>
                <a:ea typeface="Graphik Semibold"/>
                <a:cs typeface="Graphik Semibold"/>
                <a:sym typeface="Graphik Semibold"/>
              </a:defRPr>
            </a:lvl4pPr>
            <a:lvl5pPr marL="0" indent="0" algn="ctr" defTabSz="825500">
              <a:lnSpc>
                <a:spcPct val="100000"/>
              </a:lnSpc>
              <a:spcBef>
                <a:spcPts val="0"/>
              </a:spcBef>
              <a:buSzTx/>
              <a:buNone/>
              <a:defRPr spc="-44">
                <a:latin typeface="Graphik Semibold"/>
                <a:ea typeface="Graphik Semibold"/>
                <a:cs typeface="Graphik Semibold"/>
                <a:sym typeface="Graphik Semibold"/>
              </a:defRPr>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4" name="Sottotitolo diapositiva"/>
          <p:cNvSpPr txBox="1">
            <a:spLocks noGrp="1"/>
          </p:cNvSpPr>
          <p:nvPr>
            <p:ph type="body" sz="quarter" idx="21" hasCustomPrompt="1"/>
          </p:nvPr>
        </p:nvSpPr>
        <p:spPr>
          <a:xfrm>
            <a:off x="1219200" y="2384648"/>
            <a:ext cx="21945602" cy="832614"/>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Sottotitolo diapositiva</a:t>
            </a: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xfrm>
            <a:off x="1219200" y="4013200"/>
            <a:ext cx="21945600" cy="8487148"/>
          </a:xfrm>
          <a:prstGeom prst="rect">
            <a:avLst/>
          </a:prstGeom>
        </p:spPr>
        <p:txBody>
          <a:bodyPr numCol="2" spcCol="2558383"/>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Titolo"/>
          <p:cNvSpPr txBox="1">
            <a:spLocks noGrp="1"/>
          </p:cNvSpPr>
          <p:nvPr>
            <p:ph type="title" hasCustomPrompt="1"/>
          </p:nvPr>
        </p:nvSpPr>
        <p:spPr>
          <a:xfrm>
            <a:off x="1219200" y="774700"/>
            <a:ext cx="9753600" cy="1600200"/>
          </a:xfrm>
          <a:prstGeom prst="rect">
            <a:avLst/>
          </a:prstGeom>
        </p:spPr>
        <p:txBody>
          <a:bodyPr/>
          <a:lstStyle/>
          <a:p>
            <a:r>
              <a:t>Titolo</a:t>
            </a:r>
          </a:p>
        </p:txBody>
      </p:sp>
      <p:sp>
        <p:nvSpPr>
          <p:cNvPr id="61" name="Immagine"/>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Corpo livello uno…"/>
          <p:cNvSpPr txBox="1">
            <a:spLocks noGrp="1"/>
          </p:cNvSpPr>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Sottotitolo diapositiva</a:t>
            </a:r>
          </a:p>
          <a:p>
            <a:pPr lvl="1"/>
            <a:endParaRPr/>
          </a:p>
          <a:p>
            <a:pPr lvl="2"/>
            <a:endParaRPr/>
          </a:p>
          <a:p>
            <a:pPr lvl="3"/>
            <a:endParaRPr/>
          </a:p>
          <a:p>
            <a:pPr lvl="4"/>
            <a:endParaRPr/>
          </a:p>
        </p:txBody>
      </p:sp>
      <p:sp>
        <p:nvSpPr>
          <p:cNvPr id="63" name="Corpo livello uno…"/>
          <p:cNvSpPr txBox="1">
            <a:spLocks noGrp="1"/>
          </p:cNvSpPr>
          <p:nvPr>
            <p:ph type="body" sz="half" idx="22" hasCustomPrompt="1"/>
          </p:nvPr>
        </p:nvSpPr>
        <p:spPr>
          <a:xfrm>
            <a:off x="1219199" y="4023221"/>
            <a:ext cx="9757571" cy="8384680"/>
          </a:xfrm>
          <a:prstGeom prst="rect">
            <a:avLst/>
          </a:prstGeom>
        </p:spPr>
        <p:txBody>
          <a:bodyPr/>
          <a:lstStyle/>
          <a:p>
            <a:r>
              <a:t>Testo elenco puntato diapositiva</a:t>
            </a:r>
          </a:p>
        </p:txBody>
      </p:sp>
      <p:sp>
        <p:nvSpPr>
          <p:cNvPr id="64" name="Numero diapositiva"/>
          <p:cNvSpPr txBox="1">
            <a:spLocks noGrp="1"/>
          </p:cNvSpPr>
          <p:nvPr>
            <p:ph type="sldNum" sz="quarter" idx="2"/>
          </p:nvPr>
        </p:nvSpPr>
        <p:spPr>
          <a:xfrm>
            <a:off x="1200403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19200" y="3242269"/>
            <a:ext cx="21945600" cy="6604002"/>
          </a:xfrm>
          <a:prstGeom prst="rect">
            <a:avLst/>
          </a:prstGeom>
        </p:spPr>
        <p:txBody>
          <a:bodyPr anchor="ctr"/>
          <a:lstStyle>
            <a:lvl1pPr>
              <a:defRPr sz="12800" spc="0"/>
            </a:lvl1pPr>
          </a:lstStyle>
          <a:p>
            <a:r>
              <a:t>Titolo sezione</a:t>
            </a:r>
          </a:p>
        </p:txBody>
      </p:sp>
      <p:sp>
        <p:nvSpPr>
          <p:cNvPr id="72"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prstGeom prst="rect">
            <a:avLst/>
          </a:prstGeom>
        </p:spPr>
        <p:txBody>
          <a:bodyPr/>
          <a:lstStyle/>
          <a:p>
            <a:r>
              <a:t>Titolo</a:t>
            </a:r>
          </a:p>
        </p:txBody>
      </p:sp>
      <p:sp>
        <p:nvSpPr>
          <p:cNvPr id="80" name="Corpo livello uno…"/>
          <p:cNvSpPr txBox="1">
            <a:spLocks noGrp="1"/>
          </p:cNvSpPr>
          <p:nvPr>
            <p:ph type="body" sz="quarter" idx="1" hasCustomPrompt="1"/>
          </p:nvPr>
        </p:nvSpPr>
        <p:spPr>
          <a:xfrm>
            <a:off x="1219200" y="2384648"/>
            <a:ext cx="21945602" cy="832614"/>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prstGeom prst="rect">
            <a:avLst/>
          </a:prstGeom>
        </p:spPr>
        <p:txBody>
          <a:bodyPr/>
          <a:lstStyle/>
          <a:p>
            <a:r>
              <a:t>Titolo programma</a:t>
            </a:r>
          </a:p>
        </p:txBody>
      </p:sp>
      <p:sp>
        <p:nvSpPr>
          <p:cNvPr id="89" name="Corpo livello uno…"/>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Argomenti del programma</a:t>
            </a:r>
          </a:p>
          <a:p>
            <a:pPr lvl="1"/>
            <a:endParaRPr/>
          </a:p>
          <a:p>
            <a:pPr lvl="2"/>
            <a:endParaRPr/>
          </a:p>
          <a:p>
            <a:pPr lvl="3"/>
            <a:endParaRPr/>
          </a:p>
          <a:p>
            <a:pPr lvl="4"/>
            <a:endParaRPr/>
          </a:p>
        </p:txBody>
      </p:sp>
      <p:sp>
        <p:nvSpPr>
          <p:cNvPr id="90" name="Sottotitolo programma"/>
          <p:cNvSpPr txBox="1">
            <a:spLocks noGrp="1"/>
          </p:cNvSpPr>
          <p:nvPr>
            <p:ph type="body" sz="quarter" idx="21" hasCustomPrompt="1"/>
          </p:nvPr>
        </p:nvSpPr>
        <p:spPr>
          <a:xfrm>
            <a:off x="1219200" y="2387114"/>
            <a:ext cx="21945602" cy="832614"/>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Sottotitolo programma</a:t>
            </a:r>
          </a:p>
        </p:txBody>
      </p:sp>
      <p:sp>
        <p:nvSpPr>
          <p:cNvPr id="91" name="Numero diapositiva"/>
          <p:cNvSpPr txBox="1">
            <a:spLocks noGrp="1"/>
          </p:cNvSpPr>
          <p:nvPr>
            <p:ph type="sldNum" sz="quarter" idx="2"/>
          </p:nvPr>
        </p:nvSpPr>
        <p:spPr>
          <a:xfrm>
            <a:off x="12001499" y="12700001"/>
            <a:ext cx="388621" cy="429261"/>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a:t>
            </a:r>
          </a:p>
        </p:txBody>
      </p:sp>
      <p:sp>
        <p:nvSpPr>
          <p:cNvPr id="3" name="Corpo livello uno…"/>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1997689" y="12700001"/>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51" name="Beatrice"/>
          <p:cNvSpPr txBox="1">
            <a:spLocks noGrp="1"/>
          </p:cNvSpPr>
          <p:nvPr>
            <p:ph type="title"/>
          </p:nvPr>
        </p:nvSpPr>
        <p:spPr>
          <a:xfrm>
            <a:off x="911141" y="2428875"/>
            <a:ext cx="21945602" cy="1684927"/>
          </a:xfrm>
          <a:prstGeom prst="rect">
            <a:avLst/>
          </a:prstGeom>
        </p:spPr>
        <p:txBody>
          <a:bodyPr>
            <a:normAutofit fontScale="90000"/>
          </a:bodyPr>
          <a:lstStyle>
            <a:lvl1pPr>
              <a:defRPr sz="15800" b="1" spc="-200">
                <a:solidFill>
                  <a:schemeClr val="accent1"/>
                </a:solidFill>
                <a:latin typeface="Times New Roman"/>
                <a:ea typeface="Times New Roman"/>
                <a:cs typeface="Times New Roman"/>
                <a:sym typeface="Times New Roman"/>
              </a:defRPr>
            </a:lvl1pPr>
          </a:lstStyle>
          <a:p>
            <a:r>
              <a:rPr lang="it-IT" sz="6600" dirty="0"/>
              <a:t>Rita Levi Montalcini. Una Beatrice di oggi</a:t>
            </a:r>
            <a:br>
              <a:rPr lang="it-IT" sz="6600" dirty="0"/>
            </a:br>
            <a:r>
              <a:rPr lang="it-IT" sz="6600" dirty="0"/>
              <a:t>Classe VG</a:t>
            </a:r>
          </a:p>
        </p:txBody>
      </p:sp>
      <p:pic>
        <p:nvPicPr>
          <p:cNvPr id="152" name="Immagine" descr="Immagine"/>
          <p:cNvPicPr>
            <a:picLocks noChangeAspect="1"/>
          </p:cNvPicPr>
          <p:nvPr/>
        </p:nvPicPr>
        <p:blipFill>
          <a:blip r:embed="rId2"/>
          <a:stretch>
            <a:fillRect/>
          </a:stretch>
        </p:blipFill>
        <p:spPr>
          <a:xfrm>
            <a:off x="6909744" y="4733859"/>
            <a:ext cx="10564510" cy="724659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54" name="Chi era Beatrice?"/>
          <p:cNvSpPr txBox="1">
            <a:spLocks noGrp="1"/>
          </p:cNvSpPr>
          <p:nvPr>
            <p:ph type="title"/>
          </p:nvPr>
        </p:nvSpPr>
        <p:spPr>
          <a:xfrm>
            <a:off x="1219200" y="1921767"/>
            <a:ext cx="21945602" cy="1727201"/>
          </a:xfrm>
          <a:prstGeom prst="rect">
            <a:avLst/>
          </a:prstGeom>
        </p:spPr>
        <p:txBody>
          <a:bodyPr/>
          <a:lstStyle>
            <a:lvl1pPr>
              <a:defRPr b="1" spc="-100">
                <a:solidFill>
                  <a:schemeClr val="accent1"/>
                </a:solidFill>
                <a:latin typeface="Times New Roman"/>
                <a:ea typeface="Times New Roman"/>
                <a:cs typeface="Times New Roman"/>
                <a:sym typeface="Times New Roman"/>
              </a:defRPr>
            </a:lvl1pPr>
          </a:lstStyle>
          <a:p>
            <a:r>
              <a:t>Chi era Beatrice?</a:t>
            </a:r>
          </a:p>
        </p:txBody>
      </p:sp>
      <p:sp>
        <p:nvSpPr>
          <p:cNvPr id="155" name="E’ l’amore giovanile e fonte di ispirazione di Dante.…"/>
          <p:cNvSpPr txBox="1"/>
          <p:nvPr/>
        </p:nvSpPr>
        <p:spPr>
          <a:xfrm>
            <a:off x="2053005" y="3513777"/>
            <a:ext cx="20277990" cy="7304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000">
                <a:latin typeface="Times New Roman"/>
                <a:ea typeface="Times New Roman"/>
                <a:cs typeface="Times New Roman"/>
                <a:sym typeface="Times New Roman"/>
              </a:defRPr>
            </a:pPr>
            <a:r>
              <a:rPr lang="it-IT" dirty="0"/>
              <a:t>È</a:t>
            </a:r>
            <a:r>
              <a:rPr dirty="0"/>
              <a:t> </a:t>
            </a:r>
            <a:r>
              <a:rPr dirty="0" err="1"/>
              <a:t>l’amore</a:t>
            </a:r>
            <a:r>
              <a:rPr dirty="0"/>
              <a:t> </a:t>
            </a:r>
            <a:r>
              <a:rPr dirty="0" err="1"/>
              <a:t>giovanile</a:t>
            </a:r>
            <a:r>
              <a:rPr dirty="0"/>
              <a:t> e </a:t>
            </a:r>
            <a:r>
              <a:rPr dirty="0" err="1"/>
              <a:t>fonte</a:t>
            </a:r>
            <a:r>
              <a:rPr dirty="0"/>
              <a:t> di </a:t>
            </a:r>
            <a:r>
              <a:rPr dirty="0" err="1"/>
              <a:t>ispirazione</a:t>
            </a:r>
            <a:r>
              <a:rPr dirty="0"/>
              <a:t> di Dante. </a:t>
            </a:r>
          </a:p>
          <a:p>
            <a:pPr>
              <a:defRPr sz="4000">
                <a:latin typeface="Times New Roman"/>
                <a:ea typeface="Times New Roman"/>
                <a:cs typeface="Times New Roman"/>
                <a:sym typeface="Times New Roman"/>
              </a:defRPr>
            </a:pPr>
            <a:r>
              <a:rPr dirty="0" err="1"/>
              <a:t>Storicamente</a:t>
            </a:r>
            <a:r>
              <a:rPr dirty="0"/>
              <a:t> è </a:t>
            </a:r>
            <a:r>
              <a:rPr dirty="0" err="1"/>
              <a:t>realmente</a:t>
            </a:r>
            <a:r>
              <a:rPr dirty="0"/>
              <a:t> </a:t>
            </a:r>
            <a:r>
              <a:rPr dirty="0" err="1"/>
              <a:t>esistita</a:t>
            </a:r>
            <a:r>
              <a:rPr dirty="0"/>
              <a:t> e </a:t>
            </a:r>
            <a:r>
              <a:rPr dirty="0" err="1"/>
              <a:t>viene</a:t>
            </a:r>
            <a:r>
              <a:rPr dirty="0"/>
              <a:t> </a:t>
            </a:r>
            <a:r>
              <a:rPr dirty="0" err="1"/>
              <a:t>identificata</a:t>
            </a:r>
            <a:r>
              <a:rPr dirty="0"/>
              <a:t> come Bice Portinari.</a:t>
            </a:r>
          </a:p>
          <a:p>
            <a:pPr>
              <a:defRPr sz="4000">
                <a:latin typeface="Times New Roman"/>
                <a:ea typeface="Times New Roman"/>
                <a:cs typeface="Times New Roman"/>
                <a:sym typeface="Times New Roman"/>
              </a:defRPr>
            </a:pPr>
            <a:r>
              <a:rPr dirty="0"/>
              <a:t>La </a:t>
            </a:r>
            <a:r>
              <a:rPr dirty="0" err="1"/>
              <a:t>famiglia</a:t>
            </a:r>
            <a:r>
              <a:rPr dirty="0"/>
              <a:t> </a:t>
            </a:r>
            <a:r>
              <a:rPr dirty="0" err="1"/>
              <a:t>dei</a:t>
            </a:r>
            <a:r>
              <a:rPr dirty="0"/>
              <a:t> Portinari </a:t>
            </a:r>
            <a:r>
              <a:rPr dirty="0" err="1"/>
              <a:t>proveniva</a:t>
            </a:r>
            <a:r>
              <a:rPr dirty="0"/>
              <a:t> </a:t>
            </a:r>
            <a:r>
              <a:rPr dirty="0" err="1"/>
              <a:t>dalla</a:t>
            </a:r>
            <a:r>
              <a:rPr dirty="0"/>
              <a:t> </a:t>
            </a:r>
            <a:r>
              <a:rPr dirty="0" err="1"/>
              <a:t>città</a:t>
            </a:r>
            <a:r>
              <a:rPr dirty="0"/>
              <a:t> di Fiesole, ma </a:t>
            </a:r>
            <a:r>
              <a:rPr dirty="0" err="1"/>
              <a:t>viveva</a:t>
            </a:r>
            <a:r>
              <a:rPr dirty="0"/>
              <a:t> </a:t>
            </a:r>
            <a:r>
              <a:rPr dirty="0" err="1"/>
              <a:t>nel</a:t>
            </a:r>
            <a:r>
              <a:rPr dirty="0"/>
              <a:t> </a:t>
            </a:r>
            <a:r>
              <a:rPr dirty="0" err="1"/>
              <a:t>centro</a:t>
            </a:r>
            <a:r>
              <a:rPr dirty="0"/>
              <a:t> </a:t>
            </a:r>
            <a:r>
              <a:rPr dirty="0" err="1"/>
              <a:t>storico</a:t>
            </a:r>
            <a:r>
              <a:rPr dirty="0"/>
              <a:t> di Firenze, </a:t>
            </a:r>
            <a:r>
              <a:rPr dirty="0" err="1"/>
              <a:t>vicino</a:t>
            </a:r>
            <a:r>
              <a:rPr dirty="0"/>
              <a:t> </a:t>
            </a:r>
            <a:r>
              <a:rPr dirty="0" err="1"/>
              <a:t>alla</a:t>
            </a:r>
            <a:r>
              <a:rPr dirty="0"/>
              <a:t> casa di Dante. </a:t>
            </a:r>
          </a:p>
          <a:p>
            <a:pPr>
              <a:defRPr sz="4000">
                <a:latin typeface="Times New Roman"/>
                <a:ea typeface="Times New Roman"/>
                <a:cs typeface="Times New Roman"/>
                <a:sym typeface="Times New Roman"/>
              </a:defRPr>
            </a:pPr>
            <a:r>
              <a:rPr dirty="0"/>
              <a:t>Fu </a:t>
            </a:r>
            <a:r>
              <a:rPr dirty="0" err="1"/>
              <a:t>così</a:t>
            </a:r>
            <a:r>
              <a:rPr dirty="0"/>
              <a:t> </a:t>
            </a:r>
            <a:r>
              <a:rPr dirty="0" err="1"/>
              <a:t>che</a:t>
            </a:r>
            <a:r>
              <a:rPr dirty="0"/>
              <a:t>, </a:t>
            </a:r>
            <a:r>
              <a:rPr dirty="0" err="1"/>
              <a:t>nel</a:t>
            </a:r>
            <a:r>
              <a:rPr dirty="0"/>
              <a:t> 1274, Beatrice e Dante </a:t>
            </a:r>
            <a:r>
              <a:rPr dirty="0" err="1"/>
              <a:t>si</a:t>
            </a:r>
            <a:r>
              <a:rPr dirty="0"/>
              <a:t> </a:t>
            </a:r>
            <a:r>
              <a:rPr dirty="0" err="1"/>
              <a:t>incontrarono</a:t>
            </a:r>
            <a:r>
              <a:rPr dirty="0"/>
              <a:t> per la prima volta.</a:t>
            </a:r>
          </a:p>
          <a:p>
            <a:pPr>
              <a:defRPr sz="4000">
                <a:latin typeface="Times New Roman"/>
                <a:ea typeface="Times New Roman"/>
                <a:cs typeface="Times New Roman"/>
                <a:sym typeface="Times New Roman"/>
              </a:defRPr>
            </a:pPr>
            <a:endParaRPr dirty="0"/>
          </a:p>
          <a:p>
            <a:pPr>
              <a:defRPr sz="4000">
                <a:latin typeface="Times New Roman"/>
                <a:ea typeface="Times New Roman"/>
                <a:cs typeface="Times New Roman"/>
                <a:sym typeface="Times New Roman"/>
              </a:defRPr>
            </a:pPr>
            <a:r>
              <a:rPr dirty="0" err="1"/>
              <a:t>Successivamente</a:t>
            </a:r>
            <a:r>
              <a:rPr dirty="0"/>
              <a:t> </a:t>
            </a:r>
            <a:r>
              <a:rPr lang="it-IT" dirty="0"/>
              <a:t>v</a:t>
            </a:r>
            <a:r>
              <a:rPr dirty="0" err="1"/>
              <a:t>i</a:t>
            </a:r>
            <a:r>
              <a:rPr dirty="0"/>
              <a:t> </a:t>
            </a:r>
            <a:r>
              <a:rPr dirty="0" err="1"/>
              <a:t>furono</a:t>
            </a:r>
            <a:r>
              <a:rPr dirty="0"/>
              <a:t> </a:t>
            </a:r>
            <a:r>
              <a:rPr dirty="0" err="1"/>
              <a:t>altri</a:t>
            </a:r>
            <a:r>
              <a:rPr dirty="0"/>
              <a:t> due </a:t>
            </a:r>
            <a:r>
              <a:rPr dirty="0" err="1"/>
              <a:t>incontri</a:t>
            </a:r>
            <a:r>
              <a:rPr dirty="0"/>
              <a:t> </a:t>
            </a:r>
            <a:r>
              <a:rPr dirty="0" err="1"/>
              <a:t>brevi</a:t>
            </a:r>
            <a:r>
              <a:rPr dirty="0"/>
              <a:t> </a:t>
            </a:r>
            <a:r>
              <a:rPr dirty="0" err="1"/>
              <a:t>tra</a:t>
            </a:r>
            <a:r>
              <a:rPr dirty="0"/>
              <a:t> Beatrice e Dante, il primo </a:t>
            </a:r>
            <a:r>
              <a:rPr dirty="0" err="1"/>
              <a:t>nella</a:t>
            </a:r>
            <a:r>
              <a:rPr dirty="0"/>
              <a:t> chiesa di Santa Margherita </a:t>
            </a:r>
            <a:r>
              <a:rPr dirty="0" err="1"/>
              <a:t>dei</a:t>
            </a:r>
            <a:r>
              <a:rPr dirty="0"/>
              <a:t> </a:t>
            </a:r>
            <a:r>
              <a:rPr dirty="0" err="1"/>
              <a:t>Cerchi</a:t>
            </a:r>
            <a:r>
              <a:rPr dirty="0"/>
              <a:t> e il secondo a una festa </a:t>
            </a:r>
            <a:r>
              <a:rPr dirty="0" err="1"/>
              <a:t>nuziale</a:t>
            </a:r>
            <a:r>
              <a:rPr dirty="0"/>
              <a:t>.</a:t>
            </a:r>
          </a:p>
          <a:p>
            <a:pPr>
              <a:defRPr sz="4000">
                <a:latin typeface="Times New Roman"/>
                <a:ea typeface="Times New Roman"/>
                <a:cs typeface="Times New Roman"/>
                <a:sym typeface="Times New Roman"/>
              </a:defRPr>
            </a:pPr>
            <a:endParaRPr dirty="0"/>
          </a:p>
          <a:p>
            <a:pPr>
              <a:defRPr sz="4000">
                <a:latin typeface="Times New Roman"/>
                <a:ea typeface="Times New Roman"/>
                <a:cs typeface="Times New Roman"/>
                <a:sym typeface="Times New Roman"/>
              </a:defRPr>
            </a:pPr>
            <a:r>
              <a:rPr dirty="0"/>
              <a:t>Di Beatrice </a:t>
            </a:r>
            <a:r>
              <a:rPr dirty="0" err="1"/>
              <a:t>vengono</a:t>
            </a:r>
            <a:r>
              <a:rPr dirty="0"/>
              <a:t> </a:t>
            </a:r>
            <a:r>
              <a:rPr dirty="0" err="1"/>
              <a:t>descritti</a:t>
            </a:r>
            <a:r>
              <a:rPr dirty="0"/>
              <a:t> </a:t>
            </a:r>
            <a:r>
              <a:rPr dirty="0" err="1"/>
              <a:t>solamente</a:t>
            </a:r>
            <a:r>
              <a:rPr dirty="0"/>
              <a:t> </a:t>
            </a:r>
            <a:r>
              <a:rPr dirty="0" err="1"/>
              <a:t>i</a:t>
            </a:r>
            <a:r>
              <a:rPr dirty="0"/>
              <a:t> </a:t>
            </a:r>
            <a:r>
              <a:rPr dirty="0" err="1"/>
              <a:t>vestiti</a:t>
            </a:r>
            <a:r>
              <a:rPr dirty="0"/>
              <a:t>, di </a:t>
            </a:r>
            <a:r>
              <a:rPr dirty="0" err="1"/>
              <a:t>nobilissimi</a:t>
            </a:r>
            <a:r>
              <a:rPr dirty="0"/>
              <a:t> </a:t>
            </a:r>
            <a:r>
              <a:rPr dirty="0" err="1"/>
              <a:t>colori</a:t>
            </a:r>
            <a:r>
              <a:rPr dirty="0"/>
              <a:t>, </a:t>
            </a:r>
            <a:r>
              <a:rPr dirty="0" err="1"/>
              <a:t>sottolineando</a:t>
            </a:r>
            <a:r>
              <a:rPr dirty="0"/>
              <a:t> la </a:t>
            </a:r>
            <a:r>
              <a:rPr dirty="0" err="1"/>
              <a:t>sua</a:t>
            </a:r>
            <a:r>
              <a:rPr dirty="0"/>
              <a:t> </a:t>
            </a:r>
            <a:r>
              <a:rPr dirty="0" err="1"/>
              <a:t>mancanza</a:t>
            </a:r>
            <a:r>
              <a:rPr dirty="0"/>
              <a:t> di </a:t>
            </a:r>
            <a:r>
              <a:rPr dirty="0" err="1"/>
              <a:t>fisicità</a:t>
            </a:r>
            <a:r>
              <a:rPr dirty="0"/>
              <a:t>.</a:t>
            </a:r>
          </a:p>
          <a:p>
            <a:pPr>
              <a:defRPr sz="4000">
                <a:latin typeface="Times New Roman"/>
                <a:ea typeface="Times New Roman"/>
                <a:cs typeface="Times New Roman"/>
                <a:sym typeface="Times New Roman"/>
              </a:defRPr>
            </a:pPr>
            <a:r>
              <a:rPr dirty="0"/>
              <a:t>Non </a:t>
            </a:r>
            <a:r>
              <a:rPr dirty="0" err="1"/>
              <a:t>viene</a:t>
            </a:r>
            <a:r>
              <a:rPr dirty="0"/>
              <a:t> </a:t>
            </a:r>
            <a:r>
              <a:rPr dirty="0" err="1"/>
              <a:t>descritto</a:t>
            </a:r>
            <a:r>
              <a:rPr dirty="0"/>
              <a:t> il </a:t>
            </a:r>
            <a:r>
              <a:rPr dirty="0" err="1"/>
              <a:t>suo</a:t>
            </a:r>
            <a:r>
              <a:rPr dirty="0"/>
              <a:t> </a:t>
            </a:r>
            <a:r>
              <a:rPr dirty="0" err="1"/>
              <a:t>corpo</a:t>
            </a:r>
            <a:r>
              <a:rPr dirty="0"/>
              <a:t> o il </a:t>
            </a:r>
            <a:r>
              <a:rPr dirty="0" err="1"/>
              <a:t>colore</a:t>
            </a:r>
            <a:r>
              <a:rPr dirty="0"/>
              <a:t> </a:t>
            </a:r>
            <a:r>
              <a:rPr dirty="0" err="1"/>
              <a:t>dei</a:t>
            </a:r>
            <a:r>
              <a:rPr dirty="0"/>
              <a:t> </a:t>
            </a:r>
            <a:r>
              <a:rPr dirty="0" err="1"/>
              <a:t>suoi</a:t>
            </a:r>
            <a:r>
              <a:rPr dirty="0"/>
              <a:t> </a:t>
            </a:r>
            <a:r>
              <a:rPr dirty="0" err="1"/>
              <a:t>capelli</a:t>
            </a:r>
            <a:r>
              <a:rPr dirty="0"/>
              <a:t>, ma Dante </a:t>
            </a:r>
            <a:r>
              <a:rPr dirty="0" err="1"/>
              <a:t>parlerà</a:t>
            </a:r>
            <a:r>
              <a:rPr dirty="0"/>
              <a:t> </a:t>
            </a:r>
            <a:r>
              <a:rPr dirty="0" err="1"/>
              <a:t>dei</a:t>
            </a:r>
            <a:r>
              <a:rPr dirty="0"/>
              <a:t> </a:t>
            </a:r>
            <a:r>
              <a:rPr dirty="0" err="1"/>
              <a:t>suoi</a:t>
            </a:r>
            <a:r>
              <a:rPr dirty="0"/>
              <a:t> </a:t>
            </a:r>
            <a:r>
              <a:rPr dirty="0" err="1"/>
              <a:t>occhi</a:t>
            </a:r>
            <a:r>
              <a:rPr dirty="0"/>
              <a:t> </a:t>
            </a:r>
            <a:r>
              <a:rPr dirty="0" err="1"/>
              <a:t>verdi</a:t>
            </a:r>
            <a:r>
              <a:rPr dirty="0"/>
              <a:t> e </a:t>
            </a:r>
            <a:r>
              <a:rPr dirty="0" err="1"/>
              <a:t>della</a:t>
            </a:r>
            <a:r>
              <a:rPr dirty="0"/>
              <a:t> </a:t>
            </a:r>
            <a:r>
              <a:rPr dirty="0" err="1"/>
              <a:t>sua</a:t>
            </a:r>
            <a:r>
              <a:rPr dirty="0"/>
              <a:t> </a:t>
            </a:r>
            <a:r>
              <a:rPr dirty="0" err="1"/>
              <a:t>carnagione</a:t>
            </a:r>
            <a:r>
              <a:rPr dirty="0"/>
              <a:t> </a:t>
            </a:r>
            <a:r>
              <a:rPr dirty="0" err="1"/>
              <a:t>perlacea</a:t>
            </a:r>
            <a:r>
              <a:rPr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57" name="La figura di Beatrice nel Paradiso"/>
          <p:cNvSpPr txBox="1">
            <a:spLocks noGrp="1"/>
          </p:cNvSpPr>
          <p:nvPr>
            <p:ph type="title"/>
          </p:nvPr>
        </p:nvSpPr>
        <p:spPr>
          <a:xfrm>
            <a:off x="1219200" y="1059061"/>
            <a:ext cx="21945600" cy="1727202"/>
          </a:xfrm>
          <a:prstGeom prst="rect">
            <a:avLst/>
          </a:prstGeom>
        </p:spPr>
        <p:txBody>
          <a:bodyPr/>
          <a:lstStyle>
            <a:lvl1pPr>
              <a:defRPr b="1" spc="-100">
                <a:solidFill>
                  <a:schemeClr val="accent1"/>
                </a:solidFill>
                <a:latin typeface="Times New Roman"/>
                <a:ea typeface="Times New Roman"/>
                <a:cs typeface="Times New Roman"/>
                <a:sym typeface="Times New Roman"/>
              </a:defRPr>
            </a:lvl1pPr>
          </a:lstStyle>
          <a:p>
            <a:r>
              <a:t>La figura di Beatrice nel Paradiso</a:t>
            </a:r>
          </a:p>
        </p:txBody>
      </p:sp>
      <p:sp>
        <p:nvSpPr>
          <p:cNvPr id="158" name="Beatrice guida Dante dall’Eden attraverso l’intero Paradiso.…"/>
          <p:cNvSpPr txBox="1"/>
          <p:nvPr/>
        </p:nvSpPr>
        <p:spPr>
          <a:xfrm>
            <a:off x="6062414" y="2795782"/>
            <a:ext cx="12259172" cy="2295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latin typeface="Times New Roman"/>
                <a:ea typeface="Times New Roman"/>
                <a:cs typeface="Times New Roman"/>
                <a:sym typeface="Times New Roman"/>
              </a:defRPr>
            </a:pPr>
            <a:r>
              <a:t>Beatrice guida Dante dall’Eden attraverso l’intero Paradiso.</a:t>
            </a:r>
          </a:p>
          <a:p>
            <a:pPr>
              <a:defRPr sz="4000">
                <a:latin typeface="Times New Roman"/>
                <a:ea typeface="Times New Roman"/>
                <a:cs typeface="Times New Roman"/>
                <a:sym typeface="Times New Roman"/>
              </a:defRPr>
            </a:pPr>
            <a:endParaRPr/>
          </a:p>
          <a:p>
            <a:pPr>
              <a:defRPr sz="4000">
                <a:latin typeface="Times New Roman"/>
                <a:ea typeface="Times New Roman"/>
                <a:cs typeface="Times New Roman"/>
                <a:sym typeface="Times New Roman"/>
              </a:defRPr>
            </a:pPr>
            <a:r>
              <a:t>Canto XXXI della terza cantica: </a:t>
            </a:r>
          </a:p>
          <a:p>
            <a:pPr>
              <a:defRPr sz="4000">
                <a:latin typeface="Times New Roman"/>
                <a:ea typeface="Times New Roman"/>
                <a:cs typeface="Times New Roman"/>
                <a:sym typeface="Times New Roman"/>
              </a:defRPr>
            </a:pPr>
            <a:r>
              <a:t>Dante si trova nell’Empireo e osserva la Rosa dei Beati</a:t>
            </a:r>
          </a:p>
        </p:txBody>
      </p:sp>
      <p:sp>
        <p:nvSpPr>
          <p:cNvPr id="159" name="Linea"/>
          <p:cNvSpPr/>
          <p:nvPr/>
        </p:nvSpPr>
        <p:spPr>
          <a:xfrm>
            <a:off x="12191999" y="5170713"/>
            <a:ext cx="3" cy="1134476"/>
          </a:xfrm>
          <a:prstGeom prst="line">
            <a:avLst/>
          </a:prstGeom>
          <a:ln w="25400">
            <a:solidFill>
              <a:srgbClr val="000000"/>
            </a:solidFill>
            <a:miter lim="400000"/>
            <a:tailEnd type="triangle"/>
          </a:ln>
        </p:spPr>
        <p:txBody>
          <a:bodyPr lIns="45718" tIns="45718" rIns="45718" bIns="45718"/>
          <a:lstStyle/>
          <a:p>
            <a:endParaRPr/>
          </a:p>
        </p:txBody>
      </p:sp>
      <p:sp>
        <p:nvSpPr>
          <p:cNvPr id="160" name="Una schiera di angeli vola e risale verso la luce divina, che Dante paragona ad uno sciame di api che si infila nei fiori e che poi si innalza nell’aria per ritornare all’alveare a produrre il miele"/>
          <p:cNvSpPr txBox="1"/>
          <p:nvPr/>
        </p:nvSpPr>
        <p:spPr>
          <a:xfrm>
            <a:off x="3883750" y="6275513"/>
            <a:ext cx="16616499" cy="1755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a:latin typeface="Times New Roman"/>
                <a:ea typeface="Times New Roman"/>
                <a:cs typeface="Times New Roman"/>
                <a:sym typeface="Times New Roman"/>
              </a:defRPr>
            </a:lvl1pPr>
          </a:lstStyle>
          <a:p>
            <a:r>
              <a:t>Una schiera di angeli vola e risale verso la luce divina, che Dante paragona ad uno sciame di api che si infila nei fiori e che poi si innalza nell’aria per ritornare all’alveare a produrre il miele</a:t>
            </a:r>
          </a:p>
        </p:txBody>
      </p:sp>
      <p:sp>
        <p:nvSpPr>
          <p:cNvPr id="161" name="Linea"/>
          <p:cNvSpPr/>
          <p:nvPr/>
        </p:nvSpPr>
        <p:spPr>
          <a:xfrm>
            <a:off x="12191999" y="8056287"/>
            <a:ext cx="2" cy="1134476"/>
          </a:xfrm>
          <a:prstGeom prst="line">
            <a:avLst/>
          </a:prstGeom>
          <a:ln w="25400">
            <a:solidFill>
              <a:srgbClr val="000000"/>
            </a:solidFill>
            <a:miter lim="400000"/>
            <a:tailEnd type="triangle"/>
          </a:ln>
        </p:spPr>
        <p:txBody>
          <a:bodyPr lIns="45718" tIns="45718" rIns="45718" bIns="45718"/>
          <a:lstStyle/>
          <a:p>
            <a:endParaRPr/>
          </a:p>
        </p:txBody>
      </p:sp>
      <p:sp>
        <p:nvSpPr>
          <p:cNvPr id="162" name="Si gira verso Beatrice per porle ulteriori domande suscitate da ciò che ha appena visto, ma si rende conto di avere di fianco San Bernardo, la sua terza guida spirituale"/>
          <p:cNvSpPr txBox="1"/>
          <p:nvPr/>
        </p:nvSpPr>
        <p:spPr>
          <a:xfrm>
            <a:off x="3031976" y="9215879"/>
            <a:ext cx="18320047" cy="1216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a:latin typeface="Times New Roman"/>
                <a:ea typeface="Times New Roman"/>
                <a:cs typeface="Times New Roman"/>
                <a:sym typeface="Times New Roman"/>
              </a:defRPr>
            </a:lvl1pPr>
          </a:lstStyle>
          <a:p>
            <a:r>
              <a:t>Si gira verso Beatrice per porle ulteriori domande suscitate da ciò che ha appena visto, ma si rende conto di avere di fianco San Bernardo, la sua terza guida spirituale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64" name="Dante alza lo sguardo e vede Beatrice seduta nel suo trono con attorno un’aureola splendente che riflette i raggi divini"/>
          <p:cNvSpPr txBox="1"/>
          <p:nvPr/>
        </p:nvSpPr>
        <p:spPr>
          <a:xfrm>
            <a:off x="2494972" y="1379640"/>
            <a:ext cx="19394056" cy="1216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a:latin typeface="Times New Roman"/>
                <a:ea typeface="Times New Roman"/>
                <a:cs typeface="Times New Roman"/>
                <a:sym typeface="Times New Roman"/>
              </a:defRPr>
            </a:lvl1pPr>
          </a:lstStyle>
          <a:p>
            <a:r>
              <a:t>Dante alza lo sguardo e vede Beatrice seduta nel suo trono con attorno un’aureola splendente che riflette i raggi divini</a:t>
            </a:r>
          </a:p>
        </p:txBody>
      </p:sp>
      <p:sp>
        <p:nvSpPr>
          <p:cNvPr id="165" name="Linea"/>
          <p:cNvSpPr/>
          <p:nvPr/>
        </p:nvSpPr>
        <p:spPr>
          <a:xfrm>
            <a:off x="12191999" y="2797351"/>
            <a:ext cx="2" cy="1216290"/>
          </a:xfrm>
          <a:prstGeom prst="line">
            <a:avLst/>
          </a:prstGeom>
          <a:ln w="25400">
            <a:solidFill>
              <a:srgbClr val="000000"/>
            </a:solidFill>
            <a:miter lim="400000"/>
            <a:tailEnd type="triangle"/>
          </a:ln>
        </p:spPr>
        <p:txBody>
          <a:bodyPr lIns="45718" tIns="45718" rIns="45718" bIns="45718"/>
          <a:lstStyle/>
          <a:p>
            <a:endParaRPr/>
          </a:p>
        </p:txBody>
      </p:sp>
      <p:sp>
        <p:nvSpPr>
          <p:cNvPr id="166" name="Egli saluta la donna con parole piene di passione e ringraziamento, in quanto è lei la donna dalla quale egli trae la forza per andare avanti, e le dona l’ultimo omaggio"/>
          <p:cNvSpPr txBox="1"/>
          <p:nvPr/>
        </p:nvSpPr>
        <p:spPr>
          <a:xfrm>
            <a:off x="1859726" y="4484747"/>
            <a:ext cx="19859230" cy="1216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a:latin typeface="Times New Roman"/>
                <a:ea typeface="Times New Roman"/>
                <a:cs typeface="Times New Roman"/>
                <a:sym typeface="Times New Roman"/>
              </a:defRPr>
            </a:lvl1pPr>
          </a:lstStyle>
          <a:p>
            <a:r>
              <a:t>Egli saluta la donna con parole piene di passione e ringraziamento, in quanto è lei la donna dalla quale egli trae la forza per andare avanti, e le dona l’ultimo omaggio</a:t>
            </a:r>
          </a:p>
        </p:txBody>
      </p:sp>
      <p:sp>
        <p:nvSpPr>
          <p:cNvPr id="167" name="Linea"/>
          <p:cNvSpPr/>
          <p:nvPr/>
        </p:nvSpPr>
        <p:spPr>
          <a:xfrm>
            <a:off x="12191999" y="5641711"/>
            <a:ext cx="3" cy="1216290"/>
          </a:xfrm>
          <a:prstGeom prst="line">
            <a:avLst/>
          </a:prstGeom>
          <a:ln w="25400">
            <a:solidFill>
              <a:srgbClr val="000000"/>
            </a:solidFill>
            <a:miter lim="400000"/>
            <a:tailEnd type="triangle"/>
          </a:ln>
        </p:spPr>
        <p:txBody>
          <a:bodyPr lIns="45718" tIns="45718" rIns="45718" bIns="45718"/>
          <a:lstStyle/>
          <a:p>
            <a:endParaRPr/>
          </a:p>
        </p:txBody>
      </p:sp>
      <p:sp>
        <p:nvSpPr>
          <p:cNvPr id="168" name="Dante prega Beatrice di custodire il dono regalato, ossia “il frutto della sua grande generosità”, in modo che la sua anima, nel giorno della sua morte, si possa separare dal suo corpo nello stato di grazia e beatitudine"/>
          <p:cNvSpPr txBox="1"/>
          <p:nvPr/>
        </p:nvSpPr>
        <p:spPr>
          <a:xfrm>
            <a:off x="0" y="7063575"/>
            <a:ext cx="23914918" cy="1216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a:latin typeface="Times New Roman"/>
                <a:ea typeface="Times New Roman"/>
                <a:cs typeface="Times New Roman"/>
                <a:sym typeface="Times New Roman"/>
              </a:defRPr>
            </a:lvl1pPr>
          </a:lstStyle>
          <a:p>
            <a:r>
              <a:rPr dirty="0"/>
              <a:t>Dante </a:t>
            </a:r>
            <a:r>
              <a:rPr dirty="0" err="1"/>
              <a:t>prega</a:t>
            </a:r>
            <a:r>
              <a:rPr dirty="0"/>
              <a:t> Beatrice di </a:t>
            </a:r>
            <a:r>
              <a:rPr dirty="0" err="1"/>
              <a:t>custodire</a:t>
            </a:r>
            <a:r>
              <a:rPr dirty="0"/>
              <a:t> il </a:t>
            </a:r>
            <a:r>
              <a:rPr dirty="0" err="1"/>
              <a:t>dono</a:t>
            </a:r>
            <a:r>
              <a:rPr dirty="0"/>
              <a:t> </a:t>
            </a:r>
            <a:r>
              <a:rPr dirty="0" err="1"/>
              <a:t>regalato</a:t>
            </a:r>
            <a:r>
              <a:rPr dirty="0"/>
              <a:t>, ossia “il </a:t>
            </a:r>
            <a:r>
              <a:rPr dirty="0" err="1"/>
              <a:t>frutto</a:t>
            </a:r>
            <a:r>
              <a:rPr dirty="0"/>
              <a:t> </a:t>
            </a:r>
            <a:r>
              <a:rPr dirty="0" err="1"/>
              <a:t>della</a:t>
            </a:r>
            <a:r>
              <a:rPr dirty="0"/>
              <a:t> </a:t>
            </a:r>
            <a:r>
              <a:rPr dirty="0" err="1"/>
              <a:t>sua</a:t>
            </a:r>
            <a:r>
              <a:rPr dirty="0"/>
              <a:t> </a:t>
            </a:r>
            <a:r>
              <a:rPr dirty="0" err="1"/>
              <a:t>grande</a:t>
            </a:r>
            <a:r>
              <a:rPr dirty="0"/>
              <a:t> </a:t>
            </a:r>
            <a:r>
              <a:rPr dirty="0" err="1"/>
              <a:t>generosità</a:t>
            </a:r>
            <a:r>
              <a:rPr dirty="0"/>
              <a:t>”, in modo </a:t>
            </a:r>
            <a:r>
              <a:rPr dirty="0" err="1"/>
              <a:t>che</a:t>
            </a:r>
            <a:r>
              <a:rPr dirty="0"/>
              <a:t> la </a:t>
            </a:r>
            <a:r>
              <a:rPr dirty="0" err="1"/>
              <a:t>sua</a:t>
            </a:r>
            <a:r>
              <a:rPr dirty="0"/>
              <a:t> anima, </a:t>
            </a:r>
            <a:r>
              <a:rPr dirty="0" err="1"/>
              <a:t>nel</a:t>
            </a:r>
            <a:r>
              <a:rPr dirty="0"/>
              <a:t> </a:t>
            </a:r>
            <a:r>
              <a:rPr dirty="0" err="1"/>
              <a:t>giorno</a:t>
            </a:r>
            <a:r>
              <a:rPr dirty="0"/>
              <a:t> </a:t>
            </a:r>
            <a:r>
              <a:rPr dirty="0" err="1"/>
              <a:t>della</a:t>
            </a:r>
            <a:r>
              <a:rPr dirty="0"/>
              <a:t> </a:t>
            </a:r>
            <a:r>
              <a:rPr dirty="0" err="1"/>
              <a:t>sua</a:t>
            </a:r>
            <a:r>
              <a:rPr dirty="0"/>
              <a:t> </a:t>
            </a:r>
            <a:r>
              <a:rPr dirty="0" err="1"/>
              <a:t>morte</a:t>
            </a:r>
            <a:r>
              <a:rPr dirty="0"/>
              <a:t>, </a:t>
            </a:r>
            <a:r>
              <a:rPr dirty="0" err="1"/>
              <a:t>si</a:t>
            </a:r>
            <a:r>
              <a:rPr dirty="0"/>
              <a:t> </a:t>
            </a:r>
            <a:r>
              <a:rPr dirty="0" err="1"/>
              <a:t>possa</a:t>
            </a:r>
            <a:r>
              <a:rPr dirty="0"/>
              <a:t> </a:t>
            </a:r>
            <a:r>
              <a:rPr dirty="0" err="1"/>
              <a:t>separare</a:t>
            </a:r>
            <a:r>
              <a:rPr dirty="0"/>
              <a:t> dal </a:t>
            </a:r>
            <a:r>
              <a:rPr dirty="0" err="1"/>
              <a:t>suo</a:t>
            </a:r>
            <a:r>
              <a:rPr dirty="0"/>
              <a:t> </a:t>
            </a:r>
            <a:r>
              <a:rPr dirty="0" err="1"/>
              <a:t>corpo</a:t>
            </a:r>
            <a:r>
              <a:rPr dirty="0"/>
              <a:t> </a:t>
            </a:r>
            <a:r>
              <a:rPr dirty="0" err="1"/>
              <a:t>nello</a:t>
            </a:r>
            <a:r>
              <a:rPr dirty="0"/>
              <a:t> </a:t>
            </a:r>
            <a:r>
              <a:rPr dirty="0" err="1"/>
              <a:t>stato</a:t>
            </a:r>
            <a:r>
              <a:rPr dirty="0"/>
              <a:t> di grazia e </a:t>
            </a:r>
            <a:r>
              <a:rPr dirty="0" err="1"/>
              <a:t>beatitudine</a:t>
            </a:r>
            <a:endParaRPr dirty="0"/>
          </a:p>
        </p:txBody>
      </p:sp>
      <p:sp>
        <p:nvSpPr>
          <p:cNvPr id="169" name="Linea"/>
          <p:cNvSpPr/>
          <p:nvPr/>
        </p:nvSpPr>
        <p:spPr>
          <a:xfrm>
            <a:off x="12191999" y="8486071"/>
            <a:ext cx="2" cy="1216290"/>
          </a:xfrm>
          <a:prstGeom prst="line">
            <a:avLst/>
          </a:prstGeom>
          <a:ln w="25400">
            <a:solidFill>
              <a:srgbClr val="000000"/>
            </a:solidFill>
            <a:miter lim="400000"/>
            <a:tailEnd type="triangle"/>
          </a:ln>
        </p:spPr>
        <p:txBody>
          <a:bodyPr lIns="45718" tIns="45718" rIns="45718" bIns="45718"/>
          <a:lstStyle/>
          <a:p>
            <a:endParaRPr/>
          </a:p>
        </p:txBody>
      </p:sp>
      <p:sp>
        <p:nvSpPr>
          <p:cNvPr id="170" name="Beatrice guarda Dante e gli rivolge un sorriso volgendo di nuovo gli occhi verso Dio"/>
          <p:cNvSpPr txBox="1"/>
          <p:nvPr/>
        </p:nvSpPr>
        <p:spPr>
          <a:xfrm>
            <a:off x="3126575" y="9988835"/>
            <a:ext cx="17325530" cy="676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latin typeface="Times New Roman"/>
                <a:ea typeface="Times New Roman"/>
                <a:cs typeface="Times New Roman"/>
                <a:sym typeface="Times New Roman"/>
              </a:defRPr>
            </a:lvl1pPr>
          </a:lstStyle>
          <a:p>
            <a:r>
              <a:rPr dirty="0"/>
              <a:t>Beatrice </a:t>
            </a:r>
            <a:r>
              <a:rPr dirty="0" err="1"/>
              <a:t>guarda</a:t>
            </a:r>
            <a:r>
              <a:rPr dirty="0"/>
              <a:t> Dante e </a:t>
            </a:r>
            <a:r>
              <a:rPr dirty="0" err="1"/>
              <a:t>gli</a:t>
            </a:r>
            <a:r>
              <a:rPr dirty="0"/>
              <a:t> </a:t>
            </a:r>
            <a:r>
              <a:rPr dirty="0" err="1"/>
              <a:t>rivolge</a:t>
            </a:r>
            <a:r>
              <a:rPr dirty="0"/>
              <a:t> un </a:t>
            </a:r>
            <a:r>
              <a:rPr dirty="0" err="1"/>
              <a:t>sorriso</a:t>
            </a:r>
            <a:r>
              <a:rPr dirty="0"/>
              <a:t> </a:t>
            </a:r>
            <a:r>
              <a:rPr dirty="0" err="1"/>
              <a:t>volgendo</a:t>
            </a:r>
            <a:r>
              <a:rPr dirty="0"/>
              <a:t> di nuovo </a:t>
            </a:r>
            <a:r>
              <a:rPr dirty="0" err="1"/>
              <a:t>gli</a:t>
            </a:r>
            <a:r>
              <a:rPr dirty="0"/>
              <a:t> </a:t>
            </a:r>
            <a:r>
              <a:rPr dirty="0" err="1"/>
              <a:t>occhi</a:t>
            </a:r>
            <a:r>
              <a:rPr dirty="0"/>
              <a:t> verso </a:t>
            </a:r>
            <a:r>
              <a:rPr dirty="0" err="1"/>
              <a:t>Dio</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72" name="Beatrice come…"/>
          <p:cNvSpPr txBox="1">
            <a:spLocks noGrp="1"/>
          </p:cNvSpPr>
          <p:nvPr>
            <p:ph type="title"/>
          </p:nvPr>
        </p:nvSpPr>
        <p:spPr>
          <a:prstGeom prst="rect">
            <a:avLst/>
          </a:prstGeom>
        </p:spPr>
        <p:txBody>
          <a:bodyPr/>
          <a:lstStyle>
            <a:lvl1pPr>
              <a:defRPr spc="-100">
                <a:solidFill>
                  <a:schemeClr val="accent1"/>
                </a:solidFill>
              </a:defRPr>
            </a:lvl1pPr>
          </a:lstStyle>
          <a:p>
            <a:r>
              <a:t>Beatrice come…</a:t>
            </a:r>
          </a:p>
        </p:txBody>
      </p:sp>
      <p:sp>
        <p:nvSpPr>
          <p:cNvPr id="173" name="Allegoria della fede, che permette la comprensione di Dio;…"/>
          <p:cNvSpPr txBox="1"/>
          <p:nvPr/>
        </p:nvSpPr>
        <p:spPr>
          <a:xfrm>
            <a:off x="1030809" y="2976336"/>
            <a:ext cx="21117252" cy="2834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96453" indent="-496453" algn="l">
              <a:buSzPct val="150000"/>
              <a:buChar char="-"/>
              <a:defRPr sz="4000">
                <a:latin typeface="Times New Roman"/>
                <a:ea typeface="Times New Roman"/>
                <a:cs typeface="Times New Roman"/>
                <a:sym typeface="Times New Roman"/>
              </a:defRPr>
            </a:pPr>
            <a:r>
              <a:t>Allegoria della fede, che permette la comprensione di Dio; </a:t>
            </a:r>
          </a:p>
          <a:p>
            <a:pPr marL="496453" indent="-496453" algn="l">
              <a:buSzPct val="150000"/>
              <a:buChar char="-"/>
              <a:defRPr sz="4000">
                <a:latin typeface="Times New Roman"/>
                <a:ea typeface="Times New Roman"/>
                <a:cs typeface="Times New Roman"/>
                <a:sym typeface="Times New Roman"/>
              </a:defRPr>
            </a:pPr>
            <a:r>
              <a:t>Anello che collega il Cielo e la Terra, siccome fu proprio lei a scendere dal suo trono della Rosa dei Beati nell’inferno per soccorrere Dante;</a:t>
            </a:r>
          </a:p>
          <a:p>
            <a:pPr marL="496453" indent="-496453" algn="l">
              <a:buSzPct val="150000"/>
              <a:buChar char="-"/>
              <a:defRPr sz="4000">
                <a:latin typeface="Times New Roman"/>
                <a:ea typeface="Times New Roman"/>
                <a:cs typeface="Times New Roman"/>
                <a:sym typeface="Times New Roman"/>
              </a:defRPr>
            </a:pPr>
            <a:r>
              <a:t>Guida sicura, dal momento in cui Dante arriva nel Paradiso;</a:t>
            </a:r>
          </a:p>
          <a:p>
            <a:pPr marL="496453" indent="-496453" algn="l">
              <a:buSzPct val="150000"/>
              <a:buChar char="-"/>
              <a:defRPr sz="4000">
                <a:latin typeface="Times New Roman"/>
                <a:ea typeface="Times New Roman"/>
                <a:cs typeface="Times New Roman"/>
                <a:sym typeface="Times New Roman"/>
              </a:defRPr>
            </a:pPr>
            <a:r>
              <a:t>Creatura di poesia, in quanto fonte di ispirazione per Dante.</a:t>
            </a:r>
          </a:p>
        </p:txBody>
      </p:sp>
      <p:pic>
        <p:nvPicPr>
          <p:cNvPr id="174" name="Immagine" descr="Immagine"/>
          <p:cNvPicPr>
            <a:picLocks noChangeAspect="1"/>
          </p:cNvPicPr>
          <p:nvPr/>
        </p:nvPicPr>
        <p:blipFill>
          <a:blip r:embed="rId2"/>
          <a:stretch>
            <a:fillRect/>
          </a:stretch>
        </p:blipFill>
        <p:spPr>
          <a:xfrm>
            <a:off x="7468827" y="6522133"/>
            <a:ext cx="8241213" cy="618091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76" name="Beatrice a confronto"/>
          <p:cNvSpPr txBox="1">
            <a:spLocks noGrp="1"/>
          </p:cNvSpPr>
          <p:nvPr>
            <p:ph type="title"/>
          </p:nvPr>
        </p:nvSpPr>
        <p:spPr>
          <a:xfrm>
            <a:off x="4150428" y="818167"/>
            <a:ext cx="16083144" cy="1834209"/>
          </a:xfrm>
          <a:prstGeom prst="rect">
            <a:avLst/>
          </a:prstGeom>
        </p:spPr>
        <p:txBody>
          <a:bodyPr>
            <a:normAutofit/>
          </a:bodyPr>
          <a:lstStyle>
            <a:lvl1pPr defTabSz="1999488">
              <a:defRPr sz="12200" b="1" spc="-199">
                <a:solidFill>
                  <a:schemeClr val="accent1"/>
                </a:solidFill>
                <a:latin typeface="Times New Roman"/>
                <a:ea typeface="Times New Roman"/>
                <a:cs typeface="Times New Roman"/>
                <a:sym typeface="Times New Roman"/>
              </a:defRPr>
            </a:lvl1pPr>
          </a:lstStyle>
          <a:p>
            <a:r>
              <a:rPr lang="it-IT" dirty="0"/>
              <a:t>Una </a:t>
            </a:r>
            <a:r>
              <a:rPr dirty="0"/>
              <a:t>Beatrice </a:t>
            </a:r>
            <a:r>
              <a:rPr lang="it-IT" dirty="0"/>
              <a:t>di oggi</a:t>
            </a:r>
            <a:endParaRPr dirty="0"/>
          </a:p>
        </p:txBody>
      </p:sp>
      <p:pic>
        <p:nvPicPr>
          <p:cNvPr id="177" name="Immagine" descr="Immagine"/>
          <p:cNvPicPr>
            <a:picLocks noChangeAspect="1"/>
          </p:cNvPicPr>
          <p:nvPr/>
        </p:nvPicPr>
        <p:blipFill>
          <a:blip r:embed="rId2"/>
          <a:stretch>
            <a:fillRect/>
          </a:stretch>
        </p:blipFill>
        <p:spPr>
          <a:xfrm>
            <a:off x="4928954" y="3421991"/>
            <a:ext cx="6706151" cy="8427396"/>
          </a:xfrm>
          <a:prstGeom prst="rect">
            <a:avLst/>
          </a:prstGeom>
          <a:ln w="12700">
            <a:miter lim="400000"/>
          </a:ln>
        </p:spPr>
      </p:pic>
      <p:pic>
        <p:nvPicPr>
          <p:cNvPr id="178" name="Immagine 1" descr="Immagine 1"/>
          <p:cNvPicPr>
            <a:picLocks noChangeAspect="1"/>
          </p:cNvPicPr>
          <p:nvPr/>
        </p:nvPicPr>
        <p:blipFill>
          <a:blip r:embed="rId3"/>
          <a:stretch>
            <a:fillRect/>
          </a:stretch>
        </p:blipFill>
        <p:spPr>
          <a:xfrm>
            <a:off x="13554073" y="3421991"/>
            <a:ext cx="6334126" cy="845638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80" name="Chiara Ferragni"/>
          <p:cNvSpPr txBox="1">
            <a:spLocks noGrp="1"/>
          </p:cNvSpPr>
          <p:nvPr>
            <p:ph type="title"/>
          </p:nvPr>
        </p:nvSpPr>
        <p:spPr>
          <a:xfrm>
            <a:off x="1219200" y="1921767"/>
            <a:ext cx="21945600" cy="1727201"/>
          </a:xfrm>
          <a:prstGeom prst="rect">
            <a:avLst/>
          </a:prstGeom>
        </p:spPr>
        <p:txBody>
          <a:bodyPr/>
          <a:lstStyle>
            <a:lvl1pPr>
              <a:defRPr b="1" spc="-100">
                <a:solidFill>
                  <a:schemeClr val="accent1"/>
                </a:solidFill>
                <a:latin typeface="Times New Roman"/>
                <a:ea typeface="Times New Roman"/>
                <a:cs typeface="Times New Roman"/>
                <a:sym typeface="Times New Roman"/>
              </a:defRPr>
            </a:lvl1pPr>
          </a:lstStyle>
          <a:p>
            <a:r>
              <a:t>Rita Levi Montalcini</a:t>
            </a:r>
          </a:p>
        </p:txBody>
      </p:sp>
      <p:sp>
        <p:nvSpPr>
          <p:cNvPr id="181" name="Nata a Cremona il 7 maggio 1987, è un’imprenditrice, blogger e designer italiana.…"/>
          <p:cNvSpPr txBox="1"/>
          <p:nvPr/>
        </p:nvSpPr>
        <p:spPr>
          <a:xfrm>
            <a:off x="1062013" y="3255809"/>
            <a:ext cx="22259974" cy="8436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defRPr sz="4000">
                <a:latin typeface="Times New Roman"/>
                <a:ea typeface="Times New Roman"/>
                <a:cs typeface="Times New Roman"/>
                <a:sym typeface="Times New Roman"/>
              </a:defRPr>
            </a:pPr>
            <a:endParaRPr/>
          </a:p>
          <a:p>
            <a:pPr marL="434396" indent="-434396" algn="l">
              <a:lnSpc>
                <a:spcPct val="100000"/>
              </a:lnSpc>
              <a:buSzPct val="150000"/>
              <a:buChar char="•"/>
              <a:defRPr sz="4000">
                <a:latin typeface="Times New Roman"/>
                <a:ea typeface="Times New Roman"/>
                <a:cs typeface="Times New Roman"/>
                <a:sym typeface="Times New Roman"/>
              </a:defRPr>
            </a:pPr>
            <a:r>
              <a:t>Nata a Torino nel 1909</a:t>
            </a:r>
          </a:p>
          <a:p>
            <a:pPr marL="434396" indent="-434396" algn="l">
              <a:lnSpc>
                <a:spcPct val="100000"/>
              </a:lnSpc>
              <a:buSzPct val="150000"/>
              <a:buChar char="•"/>
              <a:defRPr sz="4000">
                <a:latin typeface="Times New Roman"/>
                <a:ea typeface="Times New Roman"/>
                <a:cs typeface="Times New Roman"/>
                <a:sym typeface="Times New Roman"/>
              </a:defRPr>
            </a:pPr>
            <a:r>
              <a:t>Nata in una famiglia ebrea italiana </a:t>
            </a:r>
          </a:p>
          <a:p>
            <a:pPr marL="434396" indent="-434396" algn="l">
              <a:lnSpc>
                <a:spcPct val="100000"/>
              </a:lnSpc>
              <a:buSzPct val="150000"/>
              <a:buChar char="•"/>
              <a:defRPr sz="4000">
                <a:latin typeface="Times New Roman"/>
                <a:ea typeface="Times New Roman"/>
                <a:cs typeface="Times New Roman"/>
                <a:sym typeface="Times New Roman"/>
              </a:defRPr>
            </a:pPr>
            <a:r>
              <a:t>Sopravvive all’Olocausto </a:t>
            </a:r>
          </a:p>
          <a:p>
            <a:pPr marL="434396" indent="-434396" algn="l">
              <a:lnSpc>
                <a:spcPct val="100000"/>
              </a:lnSpc>
              <a:buSzPct val="150000"/>
              <a:buChar char="•"/>
              <a:defRPr sz="4000">
                <a:latin typeface="Times New Roman"/>
                <a:ea typeface="Times New Roman"/>
                <a:cs typeface="Times New Roman"/>
                <a:sym typeface="Times New Roman"/>
              </a:defRPr>
            </a:pPr>
            <a:r>
              <a:t>È stata una neurologa, accademica e senatrice a vita, nominata dal Presidente della Repubblica Carlo Azeglio Ciampi il 1° Agosto del 2001 </a:t>
            </a:r>
          </a:p>
          <a:p>
            <a:pPr marL="434396" indent="-434396" algn="l">
              <a:lnSpc>
                <a:spcPct val="100000"/>
              </a:lnSpc>
              <a:buSzPct val="150000"/>
              <a:buChar char="•"/>
              <a:defRPr sz="4000">
                <a:latin typeface="Times New Roman"/>
                <a:ea typeface="Times New Roman"/>
                <a:cs typeface="Times New Roman"/>
                <a:sym typeface="Times New Roman"/>
              </a:defRPr>
            </a:pPr>
            <a:r>
              <a:t>Vinse il Premo Nobel per la medicina  nel 1986 per la scoperta dell’accrescimento della fibra nervosa, noto come NGF</a:t>
            </a:r>
          </a:p>
          <a:p>
            <a:pPr marL="434396" indent="-434396" algn="l">
              <a:lnSpc>
                <a:spcPct val="100000"/>
              </a:lnSpc>
              <a:buSzPct val="150000"/>
              <a:buChar char="•"/>
              <a:defRPr sz="4000">
                <a:latin typeface="Times New Roman"/>
                <a:ea typeface="Times New Roman"/>
                <a:cs typeface="Times New Roman"/>
                <a:sym typeface="Times New Roman"/>
              </a:defRPr>
            </a:pPr>
            <a:r>
              <a:t>È stata la prima donna a essere ammessa alla Pontificia Accademia  delle Scienze </a:t>
            </a:r>
          </a:p>
          <a:p>
            <a:pPr marL="434396" indent="-434396" algn="l">
              <a:lnSpc>
                <a:spcPct val="100000"/>
              </a:lnSpc>
              <a:buSzPct val="150000"/>
              <a:buChar char="•"/>
              <a:defRPr sz="4000">
                <a:latin typeface="Times New Roman"/>
                <a:ea typeface="Times New Roman"/>
                <a:cs typeface="Times New Roman"/>
                <a:sym typeface="Times New Roman"/>
              </a:defRPr>
            </a:pPr>
            <a:r>
              <a:t>Mori all’età di 103 anni a Roma nel 2012, le sue spoglie furono sepolte nella tomba di famiglia nel cimitero monumentale di Torino</a:t>
            </a:r>
          </a:p>
          <a:p>
            <a:pPr marL="434396" indent="-434396" algn="l">
              <a:lnSpc>
                <a:spcPct val="100000"/>
              </a:lnSpc>
              <a:buSzPct val="150000"/>
              <a:buChar char="•"/>
              <a:defRPr sz="4000">
                <a:latin typeface="Times New Roman"/>
                <a:ea typeface="Times New Roman"/>
                <a:cs typeface="Times New Roman"/>
                <a:sym typeface="Times New Roman"/>
              </a:defRPr>
            </a:pPr>
            <a:r>
              <a:t>Il giorno della sua nascita è stato scelto per celebrare la Giornata Nazionale della Salute della Donna </a:t>
            </a:r>
          </a:p>
          <a:p>
            <a:pPr marL="434396" indent="-434396" algn="l">
              <a:lnSpc>
                <a:spcPct val="100000"/>
              </a:lnSpc>
              <a:buSzPct val="150000"/>
              <a:buChar char="•"/>
              <a:defRPr sz="4000">
                <a:latin typeface="Times New Roman"/>
                <a:ea typeface="Times New Roman"/>
                <a:cs typeface="Times New Roman"/>
                <a:sym typeface="Times New Roman"/>
              </a:defRPr>
            </a:pPr>
            <a:endParaRPr/>
          </a:p>
          <a:p>
            <a:pPr algn="l">
              <a:lnSpc>
                <a:spcPct val="100000"/>
              </a:lnSpc>
              <a:defRPr sz="4000">
                <a:latin typeface="Times New Roman"/>
                <a:ea typeface="Times New Roman"/>
                <a:cs typeface="Times New Roman"/>
                <a:sym typeface="Times New Roman"/>
              </a:defRPr>
            </a:pPr>
            <a: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183" name="Cos’hanno in comune?"/>
          <p:cNvSpPr txBox="1">
            <a:spLocks noGrp="1"/>
          </p:cNvSpPr>
          <p:nvPr>
            <p:ph type="title"/>
          </p:nvPr>
        </p:nvSpPr>
        <p:spPr>
          <a:xfrm>
            <a:off x="1219200" y="319631"/>
            <a:ext cx="21945600" cy="1727201"/>
          </a:xfrm>
          <a:prstGeom prst="rect">
            <a:avLst/>
          </a:prstGeom>
        </p:spPr>
        <p:txBody>
          <a:bodyPr/>
          <a:lstStyle>
            <a:lvl1pPr>
              <a:defRPr b="1" spc="-100">
                <a:solidFill>
                  <a:schemeClr val="accent1"/>
                </a:solidFill>
                <a:latin typeface="Times New Roman"/>
                <a:ea typeface="Times New Roman"/>
                <a:cs typeface="Times New Roman"/>
                <a:sym typeface="Times New Roman"/>
              </a:defRPr>
            </a:lvl1pPr>
          </a:lstStyle>
          <a:p>
            <a:r>
              <a:t>Cos’hanno in comune?</a:t>
            </a:r>
          </a:p>
        </p:txBody>
      </p:sp>
      <p:sp>
        <p:nvSpPr>
          <p:cNvPr id="184" name="Beatrice è caratterizzata  da una particolare gentilezza e purezza d’animo, dal decoro nel  mostrarsi agli altri costituito anche dal suo saluto, che dona salute e benessere a chi la incontra.…"/>
          <p:cNvSpPr txBox="1"/>
          <p:nvPr/>
        </p:nvSpPr>
        <p:spPr>
          <a:xfrm>
            <a:off x="400050" y="2213894"/>
            <a:ext cx="14201775" cy="10737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latin typeface="Times New Roman"/>
                <a:ea typeface="Times New Roman"/>
                <a:cs typeface="Times New Roman"/>
                <a:sym typeface="Times New Roman"/>
              </a:defRPr>
            </a:pPr>
            <a:r>
              <a:rPr dirty="0" err="1"/>
              <a:t>Rivisitando</a:t>
            </a:r>
            <a:r>
              <a:rPr dirty="0"/>
              <a:t> in </a:t>
            </a:r>
            <a:r>
              <a:rPr dirty="0" err="1"/>
              <a:t>chiave</a:t>
            </a:r>
            <a:r>
              <a:rPr dirty="0"/>
              <a:t> </a:t>
            </a:r>
            <a:r>
              <a:rPr dirty="0" err="1"/>
              <a:t>moderna</a:t>
            </a:r>
            <a:r>
              <a:rPr dirty="0"/>
              <a:t> la </a:t>
            </a:r>
            <a:r>
              <a:rPr dirty="0" err="1"/>
              <a:t>figura</a:t>
            </a:r>
            <a:r>
              <a:rPr dirty="0"/>
              <a:t> di Beatrice è </a:t>
            </a:r>
            <a:r>
              <a:rPr dirty="0" err="1"/>
              <a:t>possibile</a:t>
            </a:r>
            <a:r>
              <a:rPr dirty="0"/>
              <a:t> </a:t>
            </a:r>
            <a:r>
              <a:rPr dirty="0" err="1"/>
              <a:t>paragonarla</a:t>
            </a:r>
            <a:r>
              <a:rPr dirty="0"/>
              <a:t> a Rita Levi Montalcini.</a:t>
            </a:r>
            <a:endParaRPr sz="4000" dirty="0"/>
          </a:p>
          <a:p>
            <a:pPr>
              <a:defRPr sz="3600">
                <a:latin typeface="Times New Roman"/>
                <a:ea typeface="Times New Roman"/>
                <a:cs typeface="Times New Roman"/>
                <a:sym typeface="Times New Roman"/>
              </a:defRPr>
            </a:pPr>
            <a:r>
              <a:rPr dirty="0"/>
              <a:t>Donna, </a:t>
            </a:r>
            <a:r>
              <a:rPr dirty="0" err="1"/>
              <a:t>femminista</a:t>
            </a:r>
            <a:r>
              <a:rPr dirty="0"/>
              <a:t>, </a:t>
            </a:r>
            <a:r>
              <a:rPr dirty="0" err="1"/>
              <a:t>ebrea</a:t>
            </a:r>
            <a:r>
              <a:rPr dirty="0"/>
              <a:t>, </a:t>
            </a:r>
            <a:r>
              <a:rPr dirty="0" err="1"/>
              <a:t>scienziata</a:t>
            </a:r>
            <a:r>
              <a:rPr dirty="0"/>
              <a:t>, </a:t>
            </a:r>
            <a:r>
              <a:rPr dirty="0" err="1"/>
              <a:t>elegante</a:t>
            </a:r>
            <a:r>
              <a:rPr dirty="0"/>
              <a:t>, </a:t>
            </a:r>
            <a:r>
              <a:rPr dirty="0" err="1"/>
              <a:t>intelligente</a:t>
            </a:r>
            <a:r>
              <a:rPr dirty="0"/>
              <a:t>, tenace </a:t>
            </a:r>
            <a:r>
              <a:rPr dirty="0" err="1"/>
              <a:t>si</a:t>
            </a:r>
            <a:r>
              <a:rPr dirty="0"/>
              <a:t> </a:t>
            </a:r>
            <a:r>
              <a:rPr dirty="0" err="1"/>
              <a:t>può</a:t>
            </a:r>
            <a:r>
              <a:rPr dirty="0"/>
              <a:t> </a:t>
            </a:r>
            <a:r>
              <a:rPr dirty="0" err="1"/>
              <a:t>descrivere</a:t>
            </a:r>
            <a:r>
              <a:rPr dirty="0"/>
              <a:t> in </a:t>
            </a:r>
            <a:r>
              <a:rPr dirty="0" err="1"/>
              <a:t>numerosi</a:t>
            </a:r>
            <a:r>
              <a:rPr dirty="0"/>
              <a:t> </a:t>
            </a:r>
            <a:r>
              <a:rPr dirty="0" err="1"/>
              <a:t>modi</a:t>
            </a:r>
            <a:r>
              <a:rPr dirty="0"/>
              <a:t>, ma il </a:t>
            </a:r>
            <a:r>
              <a:rPr dirty="0" err="1"/>
              <a:t>più</a:t>
            </a:r>
            <a:r>
              <a:rPr dirty="0"/>
              <a:t> </a:t>
            </a:r>
            <a:r>
              <a:rPr dirty="0" err="1"/>
              <a:t>corretto</a:t>
            </a:r>
            <a:r>
              <a:rPr dirty="0"/>
              <a:t> </a:t>
            </a:r>
            <a:r>
              <a:rPr dirty="0" err="1"/>
              <a:t>sarebbe</a:t>
            </a:r>
            <a:r>
              <a:rPr dirty="0"/>
              <a:t> </a:t>
            </a:r>
            <a:r>
              <a:rPr lang="it-IT" dirty="0"/>
              <a:t>ILLUMINANTE</a:t>
            </a:r>
            <a:r>
              <a:rPr dirty="0"/>
              <a:t>, proprio come Beatrice.</a:t>
            </a:r>
            <a:endParaRPr sz="4000" dirty="0"/>
          </a:p>
          <a:p>
            <a:pPr>
              <a:defRPr sz="3600">
                <a:latin typeface="Times New Roman"/>
                <a:ea typeface="Times New Roman"/>
                <a:cs typeface="Times New Roman"/>
                <a:sym typeface="Times New Roman"/>
              </a:defRPr>
            </a:pPr>
            <a:r>
              <a:rPr dirty="0" err="1"/>
              <a:t>Tramite</a:t>
            </a:r>
            <a:r>
              <a:rPr dirty="0"/>
              <a:t> le sue parole e le sue </a:t>
            </a:r>
            <a:r>
              <a:rPr dirty="0" err="1"/>
              <a:t>azioni</a:t>
            </a:r>
            <a:r>
              <a:rPr dirty="0"/>
              <a:t> ha </a:t>
            </a:r>
            <a:r>
              <a:rPr dirty="0" err="1"/>
              <a:t>permesso</a:t>
            </a:r>
            <a:r>
              <a:rPr dirty="0"/>
              <a:t> a chi la </a:t>
            </a:r>
            <a:r>
              <a:rPr dirty="0" err="1"/>
              <a:t>conoscesse</a:t>
            </a:r>
            <a:r>
              <a:rPr dirty="0"/>
              <a:t> di </a:t>
            </a:r>
            <a:r>
              <a:rPr dirty="0" err="1"/>
              <a:t>migliorarsi</a:t>
            </a:r>
            <a:r>
              <a:rPr dirty="0"/>
              <a:t>, in campo medico e civile.</a:t>
            </a:r>
            <a:endParaRPr sz="4000" dirty="0"/>
          </a:p>
          <a:p>
            <a:pPr>
              <a:defRPr sz="3600">
                <a:latin typeface="Times New Roman"/>
                <a:ea typeface="Times New Roman"/>
                <a:cs typeface="Times New Roman"/>
                <a:sym typeface="Times New Roman"/>
              </a:defRPr>
            </a:pPr>
            <a:r>
              <a:rPr dirty="0"/>
              <a:t>Medico </a:t>
            </a:r>
            <a:r>
              <a:rPr dirty="0" err="1"/>
              <a:t>perché</a:t>
            </a:r>
            <a:r>
              <a:rPr dirty="0"/>
              <a:t> </a:t>
            </a:r>
            <a:r>
              <a:rPr dirty="0" err="1"/>
              <a:t>fece</a:t>
            </a:r>
            <a:r>
              <a:rPr dirty="0"/>
              <a:t> </a:t>
            </a:r>
            <a:r>
              <a:rPr dirty="0" err="1"/>
              <a:t>importanti</a:t>
            </a:r>
            <a:r>
              <a:rPr dirty="0"/>
              <a:t> </a:t>
            </a:r>
            <a:r>
              <a:rPr dirty="0" err="1"/>
              <a:t>scoperte</a:t>
            </a:r>
            <a:r>
              <a:rPr dirty="0"/>
              <a:t>, come il nerve growth factor (</a:t>
            </a:r>
            <a:r>
              <a:rPr dirty="0" err="1"/>
              <a:t>Ngf</a:t>
            </a:r>
            <a:r>
              <a:rPr dirty="0"/>
              <a:t>), </a:t>
            </a:r>
            <a:r>
              <a:rPr dirty="0" err="1"/>
              <a:t>sostanza</a:t>
            </a:r>
            <a:r>
              <a:rPr dirty="0"/>
              <a:t> </a:t>
            </a:r>
            <a:r>
              <a:rPr dirty="0" err="1"/>
              <a:t>essenziale</a:t>
            </a:r>
            <a:r>
              <a:rPr dirty="0"/>
              <a:t> per la </a:t>
            </a:r>
            <a:r>
              <a:rPr dirty="0" err="1"/>
              <a:t>sopravvivenza</a:t>
            </a:r>
            <a:r>
              <a:rPr dirty="0"/>
              <a:t> </a:t>
            </a:r>
            <a:r>
              <a:rPr dirty="0" err="1"/>
              <a:t>delle</a:t>
            </a:r>
            <a:r>
              <a:rPr dirty="0"/>
              <a:t> cellule </a:t>
            </a:r>
            <a:r>
              <a:rPr dirty="0" err="1"/>
              <a:t>nervose</a:t>
            </a:r>
            <a:r>
              <a:rPr dirty="0"/>
              <a:t>, </a:t>
            </a:r>
            <a:r>
              <a:rPr dirty="0" err="1"/>
              <a:t>portando</a:t>
            </a:r>
            <a:r>
              <a:rPr dirty="0"/>
              <a:t> a una </a:t>
            </a:r>
            <a:r>
              <a:rPr dirty="0" err="1"/>
              <a:t>nuova</a:t>
            </a:r>
            <a:r>
              <a:rPr dirty="0"/>
              <a:t> </a:t>
            </a:r>
            <a:r>
              <a:rPr dirty="0" err="1"/>
              <a:t>comprensione</a:t>
            </a:r>
            <a:r>
              <a:rPr dirty="0"/>
              <a:t> </a:t>
            </a:r>
            <a:r>
              <a:rPr dirty="0" err="1"/>
              <a:t>dello</a:t>
            </a:r>
            <a:r>
              <a:rPr dirty="0"/>
              <a:t> </a:t>
            </a:r>
            <a:r>
              <a:rPr dirty="0" err="1"/>
              <a:t>sviluppo</a:t>
            </a:r>
            <a:r>
              <a:rPr dirty="0"/>
              <a:t> e </a:t>
            </a:r>
            <a:r>
              <a:rPr dirty="0" err="1"/>
              <a:t>della</a:t>
            </a:r>
            <a:r>
              <a:rPr dirty="0"/>
              <a:t> </a:t>
            </a:r>
            <a:r>
              <a:rPr dirty="0" err="1"/>
              <a:t>differenziazione</a:t>
            </a:r>
            <a:r>
              <a:rPr dirty="0"/>
              <a:t> del </a:t>
            </a:r>
            <a:r>
              <a:rPr dirty="0" err="1"/>
              <a:t>sistema</a:t>
            </a:r>
            <a:r>
              <a:rPr dirty="0"/>
              <a:t> </a:t>
            </a:r>
            <a:r>
              <a:rPr dirty="0" err="1"/>
              <a:t>nervoso</a:t>
            </a:r>
            <a:r>
              <a:rPr dirty="0"/>
              <a:t> con la </a:t>
            </a:r>
            <a:r>
              <a:rPr dirty="0" err="1"/>
              <a:t>possibilità</a:t>
            </a:r>
            <a:r>
              <a:rPr dirty="0"/>
              <a:t> di </a:t>
            </a:r>
            <a:r>
              <a:rPr dirty="0" err="1"/>
              <a:t>rigenerare</a:t>
            </a:r>
            <a:r>
              <a:rPr dirty="0"/>
              <a:t> le </a:t>
            </a:r>
            <a:r>
              <a:rPr dirty="0" err="1"/>
              <a:t>fibre</a:t>
            </a:r>
            <a:r>
              <a:rPr dirty="0"/>
              <a:t> </a:t>
            </a:r>
            <a:r>
              <a:rPr dirty="0" err="1"/>
              <a:t>nervose</a:t>
            </a:r>
            <a:r>
              <a:rPr dirty="0"/>
              <a:t>, per cui </a:t>
            </a:r>
            <a:r>
              <a:rPr dirty="0" err="1"/>
              <a:t>vinse</a:t>
            </a:r>
            <a:r>
              <a:rPr dirty="0"/>
              <a:t> </a:t>
            </a:r>
            <a:r>
              <a:rPr dirty="0" err="1"/>
              <a:t>anche</a:t>
            </a:r>
            <a:r>
              <a:rPr dirty="0"/>
              <a:t> il Nobel </a:t>
            </a:r>
            <a:r>
              <a:rPr dirty="0" err="1"/>
              <a:t>nel</a:t>
            </a:r>
            <a:r>
              <a:rPr dirty="0"/>
              <a:t> 1986.</a:t>
            </a:r>
            <a:endParaRPr sz="4000" dirty="0"/>
          </a:p>
          <a:p>
            <a:pPr>
              <a:defRPr sz="3600">
                <a:latin typeface="Times New Roman"/>
                <a:ea typeface="Times New Roman"/>
                <a:cs typeface="Times New Roman"/>
                <a:sym typeface="Times New Roman"/>
              </a:defRPr>
            </a:pPr>
            <a:r>
              <a:rPr dirty="0"/>
              <a:t>Civile </a:t>
            </a:r>
            <a:r>
              <a:rPr dirty="0" err="1"/>
              <a:t>perché</a:t>
            </a:r>
            <a:r>
              <a:rPr dirty="0"/>
              <a:t> </a:t>
            </a:r>
            <a:r>
              <a:rPr dirty="0" err="1"/>
              <a:t>si</a:t>
            </a:r>
            <a:r>
              <a:rPr dirty="0"/>
              <a:t> è </a:t>
            </a:r>
            <a:r>
              <a:rPr dirty="0" err="1"/>
              <a:t>impegnata</a:t>
            </a:r>
            <a:r>
              <a:rPr dirty="0"/>
              <a:t> </a:t>
            </a:r>
            <a:r>
              <a:rPr dirty="0" err="1"/>
              <a:t>attivamente</a:t>
            </a:r>
            <a:r>
              <a:rPr dirty="0"/>
              <a:t> </a:t>
            </a:r>
            <a:r>
              <a:rPr dirty="0" err="1"/>
              <a:t>su</a:t>
            </a:r>
            <a:r>
              <a:rPr dirty="0"/>
              <a:t> </a:t>
            </a:r>
            <a:r>
              <a:rPr dirty="0" err="1"/>
              <a:t>diversi</a:t>
            </a:r>
            <a:r>
              <a:rPr dirty="0"/>
              <a:t> </a:t>
            </a:r>
            <a:r>
              <a:rPr dirty="0" err="1"/>
              <a:t>fronti</a:t>
            </a:r>
            <a:r>
              <a:rPr dirty="0"/>
              <a:t>: </a:t>
            </a:r>
            <a:r>
              <a:rPr dirty="0" err="1"/>
              <a:t>femminismo</a:t>
            </a:r>
            <a:r>
              <a:rPr dirty="0"/>
              <a:t>, </a:t>
            </a:r>
            <a:r>
              <a:rPr dirty="0" err="1"/>
              <a:t>affermando</a:t>
            </a:r>
            <a:r>
              <a:rPr dirty="0"/>
              <a:t> </a:t>
            </a:r>
            <a:r>
              <a:rPr dirty="0" err="1"/>
              <a:t>i</a:t>
            </a:r>
            <a:r>
              <a:rPr dirty="0"/>
              <a:t> </a:t>
            </a:r>
            <a:r>
              <a:rPr dirty="0" err="1"/>
              <a:t>propri</a:t>
            </a:r>
            <a:r>
              <a:rPr dirty="0"/>
              <a:t> </a:t>
            </a:r>
            <a:r>
              <a:rPr dirty="0" err="1"/>
              <a:t>diritti</a:t>
            </a:r>
            <a:r>
              <a:rPr dirty="0"/>
              <a:t> in </a:t>
            </a:r>
            <a:r>
              <a:rPr dirty="0" err="1"/>
              <a:t>parità</a:t>
            </a:r>
            <a:r>
              <a:rPr dirty="0"/>
              <a:t> rispetto a </a:t>
            </a:r>
            <a:r>
              <a:rPr dirty="0" err="1"/>
              <a:t>quelli</a:t>
            </a:r>
            <a:r>
              <a:rPr dirty="0"/>
              <a:t> </a:t>
            </a:r>
            <a:r>
              <a:rPr dirty="0" err="1"/>
              <a:t>degli</a:t>
            </a:r>
            <a:r>
              <a:rPr dirty="0"/>
              <a:t> </a:t>
            </a:r>
            <a:r>
              <a:rPr dirty="0" err="1"/>
              <a:t>uomini</a:t>
            </a:r>
            <a:r>
              <a:rPr dirty="0"/>
              <a:t>; </a:t>
            </a:r>
            <a:r>
              <a:rPr dirty="0" err="1"/>
              <a:t>storico</a:t>
            </a:r>
            <a:r>
              <a:rPr dirty="0"/>
              <a:t>, </a:t>
            </a:r>
            <a:r>
              <a:rPr dirty="0" err="1"/>
              <a:t>perché</a:t>
            </a:r>
            <a:r>
              <a:rPr dirty="0"/>
              <a:t> </a:t>
            </a:r>
            <a:r>
              <a:rPr dirty="0" err="1"/>
              <a:t>testimone</a:t>
            </a:r>
            <a:r>
              <a:rPr dirty="0"/>
              <a:t> </a:t>
            </a:r>
            <a:r>
              <a:rPr dirty="0" err="1"/>
              <a:t>delle</a:t>
            </a:r>
            <a:r>
              <a:rPr dirty="0"/>
              <a:t> </a:t>
            </a:r>
            <a:r>
              <a:rPr dirty="0" err="1"/>
              <a:t>persecuzioni</a:t>
            </a:r>
            <a:r>
              <a:rPr dirty="0"/>
              <a:t> </a:t>
            </a:r>
            <a:r>
              <a:rPr dirty="0" err="1"/>
              <a:t>contro</a:t>
            </a:r>
            <a:r>
              <a:rPr dirty="0"/>
              <a:t> </a:t>
            </a:r>
            <a:r>
              <a:rPr dirty="0" err="1"/>
              <a:t>gli</a:t>
            </a:r>
            <a:r>
              <a:rPr dirty="0"/>
              <a:t> </a:t>
            </a:r>
            <a:r>
              <a:rPr dirty="0" err="1"/>
              <a:t>ebrei</a:t>
            </a:r>
            <a:r>
              <a:rPr dirty="0"/>
              <a:t> </a:t>
            </a:r>
            <a:r>
              <a:rPr dirty="0" err="1"/>
              <a:t>durante</a:t>
            </a:r>
            <a:r>
              <a:rPr dirty="0"/>
              <a:t> la </a:t>
            </a:r>
            <a:r>
              <a:rPr dirty="0" err="1"/>
              <a:t>seconda</a:t>
            </a:r>
            <a:r>
              <a:rPr dirty="0"/>
              <a:t> </a:t>
            </a:r>
            <a:r>
              <a:rPr dirty="0" err="1"/>
              <a:t>guerra</a:t>
            </a:r>
            <a:r>
              <a:rPr dirty="0"/>
              <a:t> </a:t>
            </a:r>
            <a:r>
              <a:rPr dirty="0" err="1"/>
              <a:t>mondiale</a:t>
            </a:r>
            <a:r>
              <a:rPr dirty="0"/>
              <a:t> in Italia; e </a:t>
            </a:r>
            <a:r>
              <a:rPr dirty="0" err="1"/>
              <a:t>politica</a:t>
            </a:r>
            <a:r>
              <a:rPr dirty="0"/>
              <a:t>, </a:t>
            </a:r>
            <a:r>
              <a:rPr dirty="0" err="1"/>
              <a:t>venendo</a:t>
            </a:r>
            <a:r>
              <a:rPr dirty="0"/>
              <a:t> </a:t>
            </a:r>
            <a:r>
              <a:rPr dirty="0" err="1"/>
              <a:t>nominata</a:t>
            </a:r>
            <a:r>
              <a:rPr dirty="0"/>
              <a:t> </a:t>
            </a:r>
            <a:r>
              <a:rPr dirty="0" err="1"/>
              <a:t>nel</a:t>
            </a:r>
            <a:r>
              <a:rPr dirty="0"/>
              <a:t> 2001 </a:t>
            </a:r>
            <a:r>
              <a:rPr dirty="0" err="1"/>
              <a:t>senatrice</a:t>
            </a:r>
            <a:r>
              <a:rPr dirty="0"/>
              <a:t> a vita.</a:t>
            </a:r>
            <a:endParaRPr sz="4000" dirty="0"/>
          </a:p>
          <a:p>
            <a:pPr>
              <a:defRPr sz="3600">
                <a:latin typeface="Times New Roman"/>
                <a:ea typeface="Times New Roman"/>
                <a:cs typeface="Times New Roman"/>
                <a:sym typeface="Times New Roman"/>
              </a:defRPr>
            </a:pPr>
            <a:r>
              <a:rPr dirty="0" err="1"/>
              <a:t>Nonostante</a:t>
            </a:r>
            <a:r>
              <a:rPr dirty="0"/>
              <a:t> la </a:t>
            </a:r>
            <a:r>
              <a:rPr dirty="0" err="1"/>
              <a:t>sua</a:t>
            </a:r>
            <a:r>
              <a:rPr dirty="0"/>
              <a:t> </a:t>
            </a:r>
            <a:r>
              <a:rPr dirty="0" err="1"/>
              <a:t>morte</a:t>
            </a:r>
            <a:r>
              <a:rPr dirty="0"/>
              <a:t> ha </a:t>
            </a:r>
            <a:r>
              <a:rPr dirty="0" err="1"/>
              <a:t>lasciato</a:t>
            </a:r>
            <a:r>
              <a:rPr dirty="0"/>
              <a:t> </a:t>
            </a:r>
            <a:r>
              <a:rPr dirty="0" err="1"/>
              <a:t>un’impronta</a:t>
            </a:r>
            <a:r>
              <a:rPr dirty="0"/>
              <a:t> </a:t>
            </a:r>
            <a:r>
              <a:rPr dirty="0" err="1"/>
              <a:t>indelebile</a:t>
            </a:r>
            <a:r>
              <a:rPr dirty="0"/>
              <a:t> </a:t>
            </a:r>
            <a:r>
              <a:rPr dirty="0" err="1"/>
              <a:t>nella</a:t>
            </a:r>
            <a:r>
              <a:rPr dirty="0"/>
              <a:t> </a:t>
            </a:r>
            <a:r>
              <a:rPr dirty="0" err="1"/>
              <a:t>storia</a:t>
            </a:r>
            <a:r>
              <a:rPr dirty="0"/>
              <a:t>, </a:t>
            </a:r>
            <a:r>
              <a:rPr dirty="0" err="1"/>
              <a:t>che</a:t>
            </a:r>
            <a:r>
              <a:rPr dirty="0"/>
              <a:t> </a:t>
            </a:r>
            <a:r>
              <a:rPr dirty="0" err="1"/>
              <a:t>nessun</a:t>
            </a:r>
            <a:r>
              <a:rPr dirty="0"/>
              <a:t> </a:t>
            </a:r>
            <a:r>
              <a:rPr dirty="0" err="1"/>
              <a:t>italiano</a:t>
            </a:r>
            <a:r>
              <a:rPr dirty="0"/>
              <a:t> </a:t>
            </a:r>
            <a:r>
              <a:rPr dirty="0" err="1"/>
              <a:t>dimenticherà</a:t>
            </a:r>
            <a:r>
              <a:rPr dirty="0"/>
              <a:t> </a:t>
            </a:r>
            <a:r>
              <a:rPr dirty="0" err="1"/>
              <a:t>mai</a:t>
            </a:r>
            <a:r>
              <a:rPr dirty="0"/>
              <a:t> e </a:t>
            </a:r>
            <a:r>
              <a:rPr dirty="0" err="1"/>
              <a:t>verrà</a:t>
            </a:r>
            <a:r>
              <a:rPr dirty="0"/>
              <a:t> </a:t>
            </a:r>
            <a:r>
              <a:rPr dirty="0" err="1"/>
              <a:t>studiata</a:t>
            </a:r>
            <a:r>
              <a:rPr dirty="0"/>
              <a:t> sui libri di </a:t>
            </a:r>
            <a:r>
              <a:rPr dirty="0" err="1"/>
              <a:t>scuola</a:t>
            </a:r>
            <a:r>
              <a:rPr dirty="0"/>
              <a:t>, proprio come Beatrice.</a:t>
            </a:r>
            <a:endParaRPr sz="4000" dirty="0"/>
          </a:p>
          <a:p>
            <a:pPr>
              <a:defRPr sz="3600">
                <a:latin typeface="Times New Roman"/>
                <a:ea typeface="Times New Roman"/>
                <a:cs typeface="Times New Roman"/>
                <a:sym typeface="Times New Roman"/>
              </a:defRPr>
            </a:pPr>
            <a:endParaRPr sz="4000" dirty="0"/>
          </a:p>
        </p:txBody>
      </p:sp>
      <p:pic>
        <p:nvPicPr>
          <p:cNvPr id="185" name="Immagine 1" descr="Immagine 1"/>
          <p:cNvPicPr>
            <a:picLocks noChangeAspect="1"/>
          </p:cNvPicPr>
          <p:nvPr/>
        </p:nvPicPr>
        <p:blipFill>
          <a:blip r:embed="rId2"/>
          <a:stretch>
            <a:fillRect/>
          </a:stretch>
        </p:blipFill>
        <p:spPr>
          <a:xfrm>
            <a:off x="14601825" y="3989851"/>
            <a:ext cx="9782175" cy="496445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756</Words>
  <Application>Microsoft Office PowerPoint</Application>
  <PresentationFormat>Personalizzato</PresentationFormat>
  <Paragraphs>47</Paragraphs>
  <Slides>8</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vt:i4>
      </vt:variant>
    </vt:vector>
  </HeadingPairs>
  <TitlesOfParts>
    <vt:vector size="18" baseType="lpstr">
      <vt:lpstr>Canela Bold</vt:lpstr>
      <vt:lpstr>Canela Deck Regular</vt:lpstr>
      <vt:lpstr>Canela Regular</vt:lpstr>
      <vt:lpstr>Canela Text Regular</vt:lpstr>
      <vt:lpstr>Graphik</vt:lpstr>
      <vt:lpstr>Graphik Medium</vt:lpstr>
      <vt:lpstr>Graphik Semibold</vt:lpstr>
      <vt:lpstr>Helvetica Neue</vt:lpstr>
      <vt:lpstr>Times New Roman</vt:lpstr>
      <vt:lpstr>23_ClassicWhite</vt:lpstr>
      <vt:lpstr>Rita Levi Montalcini. Una Beatrice di oggi Classe VG</vt:lpstr>
      <vt:lpstr>Chi era Beatrice?</vt:lpstr>
      <vt:lpstr>La figura di Beatrice nel Paradiso</vt:lpstr>
      <vt:lpstr>Presentazione standard di PowerPoint</vt:lpstr>
      <vt:lpstr>Beatrice come…</vt:lpstr>
      <vt:lpstr>Una Beatrice di oggi</vt:lpstr>
      <vt:lpstr>Rita Levi Montalcini</vt:lpstr>
      <vt:lpstr>Cos’hanno in comune?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Beatrice</dc:title>
  <dc:creator>maria mancusi</dc:creator>
  <cp:lastModifiedBy>maria mancusi</cp:lastModifiedBy>
  <cp:revision>3</cp:revision>
  <dcterms:modified xsi:type="dcterms:W3CDTF">2021-12-09T15:23:16Z</dcterms:modified>
</cp:coreProperties>
</file>