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64" r:id="rId3"/>
    <p:sldId id="269" r:id="rId4"/>
    <p:sldId id="257" r:id="rId5"/>
    <p:sldId id="272" r:id="rId6"/>
    <p:sldId id="276" r:id="rId7"/>
    <p:sldId id="279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1A8465-03E6-4509-8F28-9A093C346EC1}" v="836" dt="2021-11-10T15:36:52.924"/>
    <p1510:client id="{1FA60490-85E0-4B6A-8181-5AB7F553DA00}" v="80" dt="2021-11-22T14:02:26.618"/>
    <p1510:client id="{45FCBAF3-9FFF-4D96-8490-1BF2727335C6}" v="54" dt="2021-11-10T18:14:02.707"/>
    <p1510:client id="{526012AA-BBB2-4730-8D5B-371F4BA5E891}" v="2" dt="2021-11-10T18:49:02.342"/>
    <p1510:client id="{572D2822-628B-4D51-85F7-998536C5B96D}" v="16" dt="2021-11-10T18:18:13.312"/>
    <p1510:client id="{81174400-33D6-41CE-9F5A-DF2C985B4517}" v="18" dt="2021-11-24T18:08:13.937"/>
    <p1510:client id="{92F28975-2D2F-43C7-9E3F-8CB6EE52533D}" v="20" dt="2021-11-22T13:13:45.372"/>
    <p1510:client id="{A7F261B6-D5B2-4A87-AA1E-AB8CD88A3D1A}" v="1522" dt="2021-11-07T14:57:32.701"/>
    <p1510:client id="{D53FCA38-DE61-4F34-8727-D6587153D4FD}" v="11" dt="2021-11-10T15:39:45.271"/>
    <p1510:client id="{E0BC898D-ABCC-4BCC-8DCB-D87ED68C943D}" v="8" dt="2021-11-19T18:48:17.539"/>
    <p1510:client id="{F1A0A3AC-1DD6-4FBF-9D22-2CD30B24CB25}" v="49" dt="2021-11-10T18:33:26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6EE9D-8E92-4CBF-B583-63DC7BC85CB0}" type="datetimeFigureOut">
              <a:rPr lang="it-IT" smtClean="0"/>
              <a:t>08/12/2021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FF046-E37F-4C53-8DA2-874FAEE87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45196E-F458-4E77-8C30-B8976F96F8B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86F72D-690A-4F12-AA3D-971B7F68C6B9}" type="slidenum">
              <a:rPr lang="it-IT" altLang="ru-RU"/>
              <a:pPr/>
              <a:t>5</a:t>
            </a:fld>
            <a:endParaRPr lang="it-IT" altLang="ru-RU"/>
          </a:p>
        </p:txBody>
      </p:sp>
      <p:sp>
        <p:nvSpPr>
          <p:cNvPr id="4097" name="Rectangle 1">
            <a:extLst>
              <a:ext uri="{FF2B5EF4-FFF2-40B4-BE49-F238E27FC236}">
                <a16:creationId xmlns:a16="http://schemas.microsoft.com/office/drawing/2014/main" id="{1563B9F6-C166-4A2A-B8A3-29B6B35E35D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7FAE86DE-C6A7-4096-8ECE-F1F0EA10338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D6B266-7D26-4CD5-82B3-F2C94411F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59" cy="114348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ru-RU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B22DFC8-B0AF-445B-93A6-1910E8C2CE4B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0864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endParaRPr lang="it-IT" altLang="ru-RU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ADC9D0D-1FC1-47CA-B6E3-8F91B76B505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63040" cy="470930"/>
          </a:xfrm>
        </p:spPr>
        <p:txBody>
          <a:bodyPr/>
          <a:lstStyle>
            <a:lvl1pPr>
              <a:defRPr/>
            </a:lvl1pPr>
          </a:lstStyle>
          <a:p>
            <a:endParaRPr lang="it-IT" altLang="ru-RU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E0B1A35-DE5D-4F9A-90D7-496ED0F051E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4176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fld id="{FDC70C7D-BA9A-439C-AEBD-0BB923836162}" type="slidenum">
              <a:rPr lang="it-IT" altLang="ru-RU"/>
              <a:pPr/>
              <a:t>‹N›</a:t>
            </a:fld>
            <a:endParaRPr lang="it-IT" altLang="ru-RU"/>
          </a:p>
        </p:txBody>
      </p:sp>
    </p:spTree>
    <p:extLst>
      <p:ext uri="{BB962C8B-B14F-4D97-AF65-F5344CB8AC3E}">
        <p14:creationId xmlns:p14="http://schemas.microsoft.com/office/powerpoint/2010/main" val="338986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xQEw7eRL3o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185F93A-1CC6-489B-841B-A059C4FE6DF7}"/>
              </a:ext>
            </a:extLst>
          </p:cNvPr>
          <p:cNvSpPr/>
          <p:nvPr/>
        </p:nvSpPr>
        <p:spPr>
          <a:xfrm>
            <a:off x="2875" y="-4313"/>
            <a:ext cx="12191998" cy="920150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FABD83F-7DA7-4C72-86A0-A9B44114BF4E}"/>
              </a:ext>
            </a:extLst>
          </p:cNvPr>
          <p:cNvSpPr/>
          <p:nvPr/>
        </p:nvSpPr>
        <p:spPr>
          <a:xfrm>
            <a:off x="1977" y="914940"/>
            <a:ext cx="920150" cy="5937847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638F2A0-1127-4AA4-8C83-E4073FBCA550}"/>
              </a:ext>
            </a:extLst>
          </p:cNvPr>
          <p:cNvSpPr/>
          <p:nvPr/>
        </p:nvSpPr>
        <p:spPr>
          <a:xfrm>
            <a:off x="11272927" y="914041"/>
            <a:ext cx="920150" cy="5937847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4C04304-5992-4F72-87AD-1768D7D3BBC2}"/>
              </a:ext>
            </a:extLst>
          </p:cNvPr>
          <p:cNvSpPr/>
          <p:nvPr/>
        </p:nvSpPr>
        <p:spPr>
          <a:xfrm>
            <a:off x="920331" y="5930840"/>
            <a:ext cx="10351697" cy="920150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1C4EF4F-DD19-4C61-97E9-4C7BB600C4CC}"/>
              </a:ext>
            </a:extLst>
          </p:cNvPr>
          <p:cNvSpPr txBox="1"/>
          <p:nvPr/>
        </p:nvSpPr>
        <p:spPr>
          <a:xfrm>
            <a:off x="1193039" y="3279109"/>
            <a:ext cx="9616592" cy="163109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latin typeface="+mj-lt"/>
                <a:ea typeface="+mj-ea"/>
                <a:cs typeface="+mj-cs"/>
              </a:rPr>
              <a:t>Una </a:t>
            </a:r>
            <a:r>
              <a:rPr lang="en-US" sz="6000" b="1" kern="1200" dirty="0" err="1">
                <a:latin typeface="+mj-lt"/>
                <a:ea typeface="+mj-ea"/>
                <a:cs typeface="+mj-cs"/>
              </a:rPr>
              <a:t>figura</a:t>
            </a:r>
            <a:r>
              <a:rPr lang="en-US" sz="60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6000" b="1" dirty="0" err="1">
                <a:latin typeface="+mj-lt"/>
                <a:ea typeface="+mj-ea"/>
                <a:cs typeface="+mj-cs"/>
              </a:rPr>
              <a:t>femminile</a:t>
            </a:r>
            <a:r>
              <a:rPr lang="en-US" sz="6000" b="1" dirty="0">
                <a:latin typeface="+mj-lt"/>
                <a:ea typeface="+mj-ea"/>
                <a:cs typeface="+mj-cs"/>
              </a:rPr>
              <a:t> </a:t>
            </a:r>
            <a:r>
              <a:rPr lang="en-US" sz="6000" b="1" dirty="0" err="1">
                <a:latin typeface="+mj-lt"/>
                <a:ea typeface="+mj-ea"/>
                <a:cs typeface="+mj-cs"/>
              </a:rPr>
              <a:t>nell'Inferno</a:t>
            </a:r>
            <a:r>
              <a:rPr lang="en-US" sz="6000" b="1" dirty="0">
                <a:latin typeface="+mj-lt"/>
                <a:ea typeface="+mj-ea"/>
                <a:cs typeface="+mj-cs"/>
              </a:rPr>
              <a:t> </a:t>
            </a:r>
            <a:r>
              <a:rPr lang="en-US" sz="6000" b="1" dirty="0" err="1">
                <a:latin typeface="+mj-lt"/>
                <a:ea typeface="+mj-ea"/>
                <a:cs typeface="+mj-cs"/>
              </a:rPr>
              <a:t>Dantesco</a:t>
            </a:r>
            <a:r>
              <a:rPr lang="en-US" sz="6000" b="1" dirty="0">
                <a:latin typeface="+mj-lt"/>
                <a:ea typeface="+mj-ea"/>
                <a:cs typeface="+mj-cs"/>
              </a:rPr>
              <a:t>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latin typeface="+mj-lt"/>
                <a:ea typeface="+mj-ea"/>
                <a:cs typeface="+mj-cs"/>
              </a:rPr>
              <a:t>FRANCESCA</a:t>
            </a:r>
            <a:endParaRPr lang="en-US" sz="6000" kern="1200" dirty="0">
              <a:latin typeface="+mj-lt"/>
              <a:ea typeface="+mj-ea"/>
              <a:cs typeface="Calibri Light"/>
            </a:endParaRPr>
          </a:p>
        </p:txBody>
      </p:sp>
      <p:pic>
        <p:nvPicPr>
          <p:cNvPr id="6" name="Voce 001_sd">
            <a:hlinkClick r:id="" action="ppaction://media"/>
            <a:extLst>
              <a:ext uri="{FF2B5EF4-FFF2-40B4-BE49-F238E27FC236}">
                <a16:creationId xmlns:a16="http://schemas.microsoft.com/office/drawing/2014/main" id="{3DFAFC1B-5064-4248-8C5C-88B1DEFD36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8271" y="431470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4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D55C7F-06D9-44CF-A043-D4D527D0F813}"/>
              </a:ext>
            </a:extLst>
          </p:cNvPr>
          <p:cNvSpPr txBox="1"/>
          <p:nvPr/>
        </p:nvSpPr>
        <p:spPr>
          <a:xfrm>
            <a:off x="2818356" y="-78538"/>
            <a:ext cx="495731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cs typeface="Calibri"/>
              </a:rPr>
              <a:t>    </a:t>
            </a:r>
            <a:r>
              <a:rPr lang="it-IT" sz="4000" b="1" dirty="0">
                <a:cs typeface="Calibri"/>
              </a:rPr>
              <a:t>  Il racconto di Dante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934F5C6-D6BB-41D7-824F-C4CEA16F9B4E}"/>
              </a:ext>
            </a:extLst>
          </p:cNvPr>
          <p:cNvSpPr txBox="1"/>
          <p:nvPr/>
        </p:nvSpPr>
        <p:spPr>
          <a:xfrm>
            <a:off x="494761" y="854195"/>
            <a:ext cx="49573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it-IT">
              <a:cs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4B589A-540B-4B6A-8C51-9D56CC127FA7}"/>
              </a:ext>
            </a:extLst>
          </p:cNvPr>
          <p:cNvSpPr txBox="1"/>
          <p:nvPr/>
        </p:nvSpPr>
        <p:spPr>
          <a:xfrm>
            <a:off x="51757" y="1949569"/>
            <a:ext cx="477040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200">
                <a:latin typeface="Georgia"/>
                <a:ea typeface="Georgia"/>
                <a:cs typeface="Georgia"/>
              </a:rPr>
              <a:t>Ed elli a me: «Vedrai quando saranno</a:t>
            </a:r>
            <a:endParaRPr lang="en-US" sz="1200">
              <a:latin typeface="Calibri" panose="020F0502020204030204"/>
              <a:ea typeface="Georgia"/>
              <a:cs typeface="Calibri"/>
            </a:endParaRPr>
          </a:p>
          <a:p>
            <a:r>
              <a:rPr lang="it-IT" sz="1200">
                <a:solidFill>
                  <a:srgbClr val="C00000"/>
                </a:solidFill>
                <a:latin typeface="Georgia"/>
                <a:ea typeface="Georgia"/>
                <a:cs typeface="Georgia"/>
              </a:rPr>
              <a:t>Ed egli mi disse- vedrai quando saranno </a:t>
            </a:r>
            <a:br>
              <a:rPr lang="it-IT" sz="1200">
                <a:latin typeface="Georgia"/>
                <a:ea typeface="Georgia"/>
                <a:cs typeface="Georgia"/>
              </a:rPr>
            </a:br>
            <a:r>
              <a:rPr lang="it-IT" sz="1200">
                <a:latin typeface="Georgia"/>
                <a:ea typeface="Georgia"/>
                <a:cs typeface="Georgia"/>
              </a:rPr>
              <a:t>più presso a noi; e tu allor li priega</a:t>
            </a:r>
            <a:endParaRPr lang="en-US" sz="1200">
              <a:latin typeface="Calibri" panose="020F0502020204030204"/>
              <a:ea typeface="Georgia"/>
              <a:cs typeface="Calibri"/>
            </a:endParaRPr>
          </a:p>
          <a:p>
            <a:r>
              <a:rPr lang="it-IT" sz="1200">
                <a:solidFill>
                  <a:srgbClr val="C00000"/>
                </a:solidFill>
                <a:latin typeface="Georgia"/>
                <a:ea typeface="Georgia"/>
                <a:cs typeface="Georgia"/>
              </a:rPr>
              <a:t>Più vicini a noi, tu allora pregali </a:t>
            </a:r>
            <a:br>
              <a:rPr lang="it-IT" sz="1200">
                <a:latin typeface="Georgia"/>
                <a:ea typeface="Georgia"/>
                <a:cs typeface="Georgia"/>
              </a:rPr>
            </a:br>
            <a:r>
              <a:rPr lang="it-IT" sz="1200">
                <a:latin typeface="Georgia"/>
                <a:ea typeface="Georgia"/>
                <a:cs typeface="Georgia"/>
              </a:rPr>
              <a:t>per quello amor che i mena, ed ei verrann0.</a:t>
            </a:r>
            <a:endParaRPr lang="en-US" sz="1200">
              <a:latin typeface="Calibri" panose="020F0502020204030204"/>
              <a:ea typeface="Georgia"/>
              <a:cs typeface="Calibri"/>
            </a:endParaRPr>
          </a:p>
          <a:p>
            <a:r>
              <a:rPr lang="it-IT" sz="1200">
                <a:solidFill>
                  <a:srgbClr val="C00000"/>
                </a:solidFill>
                <a:latin typeface="Georgia"/>
                <a:cs typeface="Calibri"/>
              </a:rPr>
              <a:t>Per quell'amore che li trasporta ,ed essi verranno </a:t>
            </a:r>
            <a:endParaRPr lang="it-IT" sz="1200">
              <a:latin typeface="Georgia"/>
              <a:cs typeface="Calibri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F9FCDA4-2F2A-4447-8AC4-5849343C1DD1}"/>
              </a:ext>
            </a:extLst>
          </p:cNvPr>
          <p:cNvSpPr txBox="1"/>
          <p:nvPr/>
        </p:nvSpPr>
        <p:spPr>
          <a:xfrm>
            <a:off x="48164" y="350090"/>
            <a:ext cx="6366295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400">
                <a:ea typeface="+mn-lt"/>
                <a:cs typeface="+mn-lt"/>
              </a:rPr>
              <a:t>I’ cominciai: «Poeta, </a:t>
            </a:r>
            <a:r>
              <a:rPr lang="it-IT" sz="1400" err="1">
                <a:ea typeface="+mn-lt"/>
                <a:cs typeface="+mn-lt"/>
              </a:rPr>
              <a:t>volontieri</a:t>
            </a:r>
            <a:endParaRPr lang="it-IT" sz="1400">
              <a:ea typeface="+mn-lt"/>
              <a:cs typeface="+mn-lt"/>
            </a:endParaRPr>
          </a:p>
          <a:p>
            <a:r>
              <a:rPr lang="it-IT" sz="1400">
                <a:solidFill>
                  <a:srgbClr val="C00000"/>
                </a:solidFill>
                <a:ea typeface="+mn-lt"/>
                <a:cs typeface="+mn-lt"/>
              </a:rPr>
              <a:t>Io cominciai Poeta ,volentieri </a:t>
            </a:r>
            <a:br>
              <a:rPr lang="it-IT" sz="1400">
                <a:ea typeface="+mn-lt"/>
                <a:cs typeface="+mn-lt"/>
              </a:rPr>
            </a:br>
            <a:r>
              <a:rPr lang="it-IT" sz="1400">
                <a:ea typeface="+mn-lt"/>
                <a:cs typeface="+mn-lt"/>
              </a:rPr>
              <a:t>parlerei a quei due che ’</a:t>
            </a:r>
            <a:r>
              <a:rPr lang="it-IT" sz="1400" err="1">
                <a:ea typeface="+mn-lt"/>
                <a:cs typeface="+mn-lt"/>
              </a:rPr>
              <a:t>nsieme</a:t>
            </a:r>
            <a:r>
              <a:rPr lang="it-IT" sz="1400">
                <a:ea typeface="+mn-lt"/>
                <a:cs typeface="+mn-lt"/>
              </a:rPr>
              <a:t> vanno,</a:t>
            </a:r>
          </a:p>
          <a:p>
            <a:r>
              <a:rPr lang="it-IT" sz="1400">
                <a:solidFill>
                  <a:srgbClr val="C00000"/>
                </a:solidFill>
                <a:ea typeface="+mn-lt"/>
                <a:cs typeface="+mn-lt"/>
              </a:rPr>
              <a:t>Parlo a quei due che vanno insieme </a:t>
            </a:r>
          </a:p>
          <a:p>
            <a:r>
              <a:rPr lang="it-IT" sz="1400">
                <a:ea typeface="+mn-lt"/>
                <a:cs typeface="+mn-lt"/>
              </a:rPr>
              <a:t>e </a:t>
            </a:r>
            <a:r>
              <a:rPr lang="it-IT" sz="1400" err="1">
                <a:ea typeface="+mn-lt"/>
                <a:cs typeface="+mn-lt"/>
              </a:rPr>
              <a:t>paion</a:t>
            </a:r>
            <a:r>
              <a:rPr lang="it-IT" sz="1400">
                <a:ea typeface="+mn-lt"/>
                <a:cs typeface="+mn-lt"/>
              </a:rPr>
              <a:t> sì al vento esser leggeri</a:t>
            </a:r>
            <a:endParaRPr lang="it-IT" sz="1400">
              <a:cs typeface="Calibri"/>
            </a:endParaRPr>
          </a:p>
          <a:p>
            <a:r>
              <a:rPr lang="it-IT" sz="1400">
                <a:solidFill>
                  <a:srgbClr val="C00000"/>
                </a:solidFill>
                <a:ea typeface="+mn-lt"/>
                <a:cs typeface="+mn-lt"/>
              </a:rPr>
              <a:t>E sembrano così leggeri al vento</a:t>
            </a:r>
            <a:endParaRPr lang="it-IT" sz="1400">
              <a:ea typeface="+mn-lt"/>
              <a:cs typeface="+mn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5581565-805C-41F1-95B4-C76FB9C23D00}"/>
              </a:ext>
            </a:extLst>
          </p:cNvPr>
          <p:cNvSpPr txBox="1"/>
          <p:nvPr/>
        </p:nvSpPr>
        <p:spPr>
          <a:xfrm>
            <a:off x="5999492" y="9349416"/>
            <a:ext cx="36921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/>
              <a:t>Fare clic per inserire testo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3A2BBA2-877C-4203-A021-6F2C46703A0A}"/>
              </a:ext>
            </a:extLst>
          </p:cNvPr>
          <p:cNvSpPr txBox="1"/>
          <p:nvPr/>
        </p:nvSpPr>
        <p:spPr>
          <a:xfrm>
            <a:off x="7887419" y="267420"/>
            <a:ext cx="4166558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400">
                <a:latin typeface="Georgia"/>
                <a:ea typeface="Georgia"/>
                <a:cs typeface="Georgia"/>
              </a:rPr>
              <a:t>Siede la terra dove nata fui</a:t>
            </a:r>
            <a:endParaRPr lang="it-IT" sz="1400">
              <a:latin typeface="Calibri" panose="020F0502020204030204"/>
              <a:ea typeface="Georgia"/>
              <a:cs typeface="Calibri" panose="020F0502020204030204"/>
            </a:endParaRPr>
          </a:p>
          <a:p>
            <a:r>
              <a:rPr lang="it-IT" sz="1400">
                <a:solidFill>
                  <a:srgbClr val="C00000"/>
                </a:solidFill>
                <a:latin typeface="Georgia"/>
                <a:ea typeface="Georgia"/>
                <a:cs typeface="Georgia"/>
              </a:rPr>
              <a:t>La città dove nacqui si trova</a:t>
            </a:r>
            <a:endParaRPr lang="it-IT" sz="1400">
              <a:latin typeface="Georgia"/>
              <a:ea typeface="Georgia"/>
              <a:cs typeface="Georgia"/>
            </a:endParaRPr>
          </a:p>
          <a:p>
            <a:r>
              <a:rPr lang="it-IT" sz="1400">
                <a:latin typeface="Georgia"/>
                <a:ea typeface="Georgia"/>
                <a:cs typeface="Georgia"/>
              </a:rPr>
              <a:t>su la marina dove ’l Po discende</a:t>
            </a:r>
            <a:endParaRPr lang="it-IT" sz="1400">
              <a:latin typeface="Calibri" panose="020F0502020204030204"/>
              <a:ea typeface="Georgia"/>
              <a:cs typeface="Calibri"/>
            </a:endParaRPr>
          </a:p>
          <a:p>
            <a:r>
              <a:rPr lang="it-IT" sz="1400">
                <a:solidFill>
                  <a:srgbClr val="C00000"/>
                </a:solidFill>
                <a:latin typeface="Georgia"/>
                <a:ea typeface="Georgia"/>
                <a:cs typeface="Georgia"/>
              </a:rPr>
              <a:t>Sul mare dove nacqui si trova</a:t>
            </a:r>
            <a:br>
              <a:rPr lang="it-IT" sz="1400">
                <a:latin typeface="Georgia"/>
                <a:ea typeface="Georgia"/>
                <a:cs typeface="Georgia"/>
              </a:rPr>
            </a:br>
            <a:r>
              <a:rPr lang="it-IT" sz="1400">
                <a:latin typeface="Georgia"/>
                <a:ea typeface="Georgia"/>
                <a:cs typeface="Georgia"/>
              </a:rPr>
              <a:t>per aver pace </a:t>
            </a:r>
            <a:r>
              <a:rPr lang="it-IT" sz="1400" err="1">
                <a:latin typeface="Georgia"/>
                <a:ea typeface="Georgia"/>
                <a:cs typeface="Georgia"/>
              </a:rPr>
              <a:t>co’</a:t>
            </a:r>
            <a:r>
              <a:rPr lang="it-IT" sz="1400">
                <a:latin typeface="Georgia"/>
                <a:ea typeface="Georgia"/>
                <a:cs typeface="Georgia"/>
              </a:rPr>
              <a:t> seguaci sui.</a:t>
            </a:r>
            <a:endParaRPr lang="it-IT" sz="1400">
              <a:latin typeface="Calibri" panose="020F0502020204030204"/>
              <a:ea typeface="Georgia"/>
              <a:cs typeface="Calibri"/>
            </a:endParaRPr>
          </a:p>
          <a:p>
            <a:r>
              <a:rPr lang="it-IT" sz="1400">
                <a:solidFill>
                  <a:srgbClr val="C00000"/>
                </a:solidFill>
                <a:latin typeface="Georgia"/>
              </a:rPr>
              <a:t>Per avere pace con i suoi affluenti</a:t>
            </a:r>
            <a:br>
              <a:rPr lang="it-IT" sz="1400"/>
            </a:br>
            <a:endParaRPr lang="it-IT" sz="1400">
              <a:solidFill>
                <a:srgbClr val="C00000"/>
              </a:solidFill>
              <a:latin typeface="Calibri"/>
              <a:cs typeface="Calibri"/>
            </a:endParaRPr>
          </a:p>
          <a:p>
            <a:r>
              <a:rPr lang="it-IT" sz="1400">
                <a:latin typeface="Georgia"/>
                <a:ea typeface="Georgia"/>
                <a:cs typeface="Georgia"/>
              </a:rPr>
              <a:t>Amor, ch’al </a:t>
            </a:r>
            <a:r>
              <a:rPr lang="it-IT" sz="1400" err="1">
                <a:latin typeface="Georgia"/>
                <a:ea typeface="Georgia"/>
                <a:cs typeface="Georgia"/>
              </a:rPr>
              <a:t>cor</a:t>
            </a:r>
            <a:r>
              <a:rPr lang="it-IT" sz="1400">
                <a:latin typeface="Georgia"/>
                <a:ea typeface="Georgia"/>
                <a:cs typeface="Georgia"/>
              </a:rPr>
              <a:t> gentil ratto s’apprende</a:t>
            </a:r>
            <a:endParaRPr lang="it-IT" sz="1400">
              <a:latin typeface="Calibri" panose="020F0502020204030204"/>
              <a:ea typeface="Georgia"/>
              <a:cs typeface="Calibri"/>
            </a:endParaRPr>
          </a:p>
          <a:p>
            <a:r>
              <a:rPr lang="it-IT" sz="1400">
                <a:solidFill>
                  <a:srgbClr val="C00000"/>
                </a:solidFill>
                <a:latin typeface="Georgia"/>
                <a:ea typeface="Georgia"/>
                <a:cs typeface="Georgia"/>
              </a:rPr>
              <a:t>Amore, che fa presa nel cuore nobile velocemente</a:t>
            </a:r>
            <a:endParaRPr lang="it-IT" sz="1400">
              <a:latin typeface="Georgia"/>
              <a:ea typeface="Georgia"/>
              <a:cs typeface="Georgia"/>
            </a:endParaRPr>
          </a:p>
          <a:p>
            <a:r>
              <a:rPr lang="it-IT" sz="1400">
                <a:latin typeface="Georgia"/>
                <a:ea typeface="Georgia"/>
                <a:cs typeface="Georgia"/>
              </a:rPr>
              <a:t>prese costui de la bella persona</a:t>
            </a:r>
            <a:endParaRPr lang="it-IT" sz="1400">
              <a:latin typeface="Calibri" panose="020F0502020204030204"/>
              <a:ea typeface="Georgia"/>
              <a:cs typeface="Calibri"/>
            </a:endParaRPr>
          </a:p>
          <a:p>
            <a:r>
              <a:rPr lang="it-IT" sz="1400">
                <a:solidFill>
                  <a:srgbClr val="C00000"/>
                </a:solidFill>
                <a:latin typeface="Georgia"/>
                <a:ea typeface="Georgia"/>
                <a:cs typeface="Georgia"/>
              </a:rPr>
              <a:t>Fece innamorare costui del mio bel corpo</a:t>
            </a:r>
            <a:br>
              <a:rPr lang="it-IT" sz="1400">
                <a:latin typeface="Georgia"/>
                <a:ea typeface="Georgia"/>
                <a:cs typeface="Georgia"/>
              </a:rPr>
            </a:br>
            <a:r>
              <a:rPr lang="it-IT" sz="1400">
                <a:latin typeface="Georgia"/>
                <a:ea typeface="Georgia"/>
                <a:cs typeface="Georgia"/>
              </a:rPr>
              <a:t>che mi fu tolta; e ’l modo ancor m’offende.</a:t>
            </a:r>
            <a:endParaRPr lang="it-IT" sz="1400">
              <a:latin typeface="Calibri" panose="020F0502020204030204"/>
              <a:ea typeface="Georgia"/>
              <a:cs typeface="Calibri"/>
            </a:endParaRPr>
          </a:p>
          <a:p>
            <a:r>
              <a:rPr lang="it-IT" sz="1400">
                <a:solidFill>
                  <a:srgbClr val="C00000"/>
                </a:solidFill>
              </a:rPr>
              <a:t>Che mi fu tolto ,e il modo ancora mi dispiace</a:t>
            </a:r>
            <a:br>
              <a:rPr lang="it-IT" sz="1400"/>
            </a:br>
            <a:br>
              <a:rPr lang="it-IT" sz="1400"/>
            </a:br>
            <a:r>
              <a:rPr lang="it-IT" sz="1400">
                <a:latin typeface="Georgia"/>
                <a:ea typeface="Georgia"/>
                <a:cs typeface="Georgia"/>
              </a:rPr>
              <a:t>Amor, ch’a nullo amato amar perdona,</a:t>
            </a:r>
            <a:endParaRPr lang="it-IT" sz="1400">
              <a:latin typeface="Calibri" panose="020F0502020204030204"/>
              <a:ea typeface="Georgia"/>
              <a:cs typeface="Calibri"/>
            </a:endParaRPr>
          </a:p>
          <a:p>
            <a:r>
              <a:rPr lang="it-IT" sz="1400">
                <a:solidFill>
                  <a:srgbClr val="C00000"/>
                </a:solidFill>
                <a:latin typeface="Georgia"/>
                <a:ea typeface="Georgia"/>
                <a:cs typeface="Georgia"/>
              </a:rPr>
              <a:t>Amore che non ammette all'amato di non amare</a:t>
            </a:r>
            <a:br>
              <a:rPr lang="it-IT" sz="1400">
                <a:latin typeface="Georgia"/>
                <a:ea typeface="Georgia"/>
                <a:cs typeface="Georgia"/>
              </a:rPr>
            </a:br>
            <a:r>
              <a:rPr lang="it-IT" sz="1400">
                <a:latin typeface="Georgia"/>
                <a:ea typeface="Georgia"/>
                <a:cs typeface="Georgia"/>
              </a:rPr>
              <a:t>mi prese del costui piacer sì forte,</a:t>
            </a:r>
            <a:endParaRPr lang="it-IT" sz="1400">
              <a:latin typeface="Calibri" panose="020F0502020204030204"/>
              <a:ea typeface="Georgia"/>
              <a:cs typeface="Calibri"/>
            </a:endParaRPr>
          </a:p>
          <a:p>
            <a:r>
              <a:rPr lang="it-IT" sz="1400">
                <a:solidFill>
                  <a:srgbClr val="C00000"/>
                </a:solidFill>
                <a:latin typeface="Georgia"/>
                <a:ea typeface="Georgia"/>
                <a:cs typeface="Georgia"/>
              </a:rPr>
              <a:t>Mi fece innamorare della bellezza di costui </a:t>
            </a:r>
            <a:br>
              <a:rPr lang="it-IT" sz="1400">
                <a:latin typeface="Georgia"/>
                <a:ea typeface="Georgia"/>
                <a:cs typeface="Georgia"/>
              </a:rPr>
            </a:br>
            <a:r>
              <a:rPr lang="it-IT" sz="1400">
                <a:latin typeface="Georgia"/>
                <a:ea typeface="Georgia"/>
                <a:cs typeface="Georgia"/>
              </a:rPr>
              <a:t>che, come vedi, ancor non m’abbandona.</a:t>
            </a:r>
          </a:p>
          <a:p>
            <a:r>
              <a:rPr lang="it-IT" sz="1400">
                <a:solidFill>
                  <a:srgbClr val="C00000"/>
                </a:solidFill>
                <a:latin typeface="Georgia"/>
                <a:cs typeface="Calibri"/>
              </a:rPr>
              <a:t>Talmente che come vedi ,ancora non mi lascia </a:t>
            </a:r>
            <a:endParaRPr lang="it-IT" sz="1400">
              <a:latin typeface="Georgia"/>
              <a:cs typeface="Calibri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DBAECD7-B9F1-40FD-BA9B-C125CC272DEA}"/>
              </a:ext>
            </a:extLst>
          </p:cNvPr>
          <p:cNvSpPr txBox="1"/>
          <p:nvPr/>
        </p:nvSpPr>
        <p:spPr>
          <a:xfrm>
            <a:off x="4148409" y="3846482"/>
            <a:ext cx="5834330" cy="29587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400">
                <a:latin typeface="Georgia"/>
              </a:rPr>
              <a:t>se</a:t>
            </a:r>
            <a:r>
              <a:rPr lang="it-IT" sz="1400">
                <a:latin typeface="Georgia"/>
                <a:ea typeface="+mn-lt"/>
                <a:cs typeface="+mn-lt"/>
              </a:rPr>
              <a:t> fosse amico il re de l’universo,</a:t>
            </a:r>
          </a:p>
          <a:p>
            <a:r>
              <a:rPr lang="it-IT" sz="1400">
                <a:solidFill>
                  <a:srgbClr val="C00000"/>
                </a:solidFill>
                <a:latin typeface="Georgia"/>
                <a:ea typeface="+mn-lt"/>
                <a:cs typeface="+mn-lt"/>
              </a:rPr>
              <a:t>Se ci fosse amico il re dell'universo dio</a:t>
            </a:r>
            <a:br>
              <a:rPr lang="it-IT" sz="1400">
                <a:latin typeface="Georgia"/>
                <a:ea typeface="+mn-lt"/>
                <a:cs typeface="+mn-lt"/>
              </a:rPr>
            </a:br>
            <a:r>
              <a:rPr lang="it-IT" sz="1400">
                <a:latin typeface="Georgia"/>
                <a:ea typeface="+mn-lt"/>
                <a:cs typeface="+mn-lt"/>
              </a:rPr>
              <a:t>noi pregheremmo lui de la tua pace,</a:t>
            </a:r>
          </a:p>
          <a:p>
            <a:r>
              <a:rPr lang="it-IT" sz="1400">
                <a:solidFill>
                  <a:srgbClr val="C00000"/>
                </a:solidFill>
                <a:latin typeface="Georgia"/>
                <a:ea typeface="+mn-lt"/>
                <a:cs typeface="+mn-lt"/>
              </a:rPr>
              <a:t>Noi lo pregheremmo per la tua pace </a:t>
            </a:r>
            <a:br>
              <a:rPr lang="it-IT" sz="1400">
                <a:latin typeface="Georgia"/>
                <a:ea typeface="+mn-lt"/>
                <a:cs typeface="+mn-lt"/>
              </a:rPr>
            </a:br>
            <a:r>
              <a:rPr lang="it-IT" sz="1400">
                <a:latin typeface="Georgia"/>
                <a:ea typeface="+mn-lt"/>
                <a:cs typeface="+mn-lt"/>
              </a:rPr>
              <a:t>poi c’hai pietà del nostro mal perverso.</a:t>
            </a:r>
          </a:p>
          <a:p>
            <a:r>
              <a:rPr lang="it-IT" sz="1400">
                <a:solidFill>
                  <a:srgbClr val="C00000"/>
                </a:solidFill>
                <a:latin typeface="Georgia"/>
                <a:ea typeface="+mn-lt"/>
                <a:cs typeface="+mn-lt"/>
              </a:rPr>
              <a:t>Poiché hai pietà del nostro peccato perverso </a:t>
            </a:r>
            <a:br>
              <a:rPr lang="it-IT" sz="1400">
                <a:latin typeface="Georgia"/>
                <a:ea typeface="+mn-lt"/>
                <a:cs typeface="+mn-lt"/>
              </a:rPr>
            </a:br>
            <a:br>
              <a:rPr lang="it-IT" sz="1400">
                <a:latin typeface="Georgia"/>
                <a:ea typeface="+mn-lt"/>
                <a:cs typeface="+mn-lt"/>
              </a:rPr>
            </a:br>
            <a:r>
              <a:rPr lang="it-IT" sz="1400">
                <a:latin typeface="Georgia"/>
                <a:ea typeface="+mn-lt"/>
                <a:cs typeface="+mn-lt"/>
              </a:rPr>
              <a:t>Di quel che udire e che parlar vi piace,</a:t>
            </a:r>
          </a:p>
          <a:p>
            <a:r>
              <a:rPr lang="it-IT" sz="1400">
                <a:solidFill>
                  <a:srgbClr val="C00000"/>
                </a:solidFill>
                <a:latin typeface="Georgia"/>
                <a:ea typeface="+mn-lt"/>
                <a:cs typeface="+mn-lt"/>
              </a:rPr>
              <a:t>Di ciò che vi aggrada ascoltare e dire</a:t>
            </a:r>
            <a:br>
              <a:rPr lang="it-IT" sz="1400">
                <a:latin typeface="Georgia"/>
                <a:ea typeface="+mn-lt"/>
                <a:cs typeface="+mn-lt"/>
              </a:rPr>
            </a:br>
            <a:r>
              <a:rPr lang="it-IT" sz="1400">
                <a:latin typeface="Georgia"/>
                <a:ea typeface="+mn-lt"/>
                <a:cs typeface="+mn-lt"/>
              </a:rPr>
              <a:t>noi udiremo e parleremo a voi,</a:t>
            </a:r>
          </a:p>
          <a:p>
            <a:r>
              <a:rPr lang="it-IT" sz="1400">
                <a:solidFill>
                  <a:srgbClr val="C00000"/>
                </a:solidFill>
                <a:latin typeface="Georgia"/>
                <a:ea typeface="+mn-lt"/>
                <a:cs typeface="+mn-lt"/>
              </a:rPr>
              <a:t>Noi ascolteremo e diremo a voi </a:t>
            </a:r>
            <a:br>
              <a:rPr lang="it-IT" sz="1400">
                <a:latin typeface="Georgia"/>
                <a:ea typeface="+mn-lt"/>
                <a:cs typeface="+mn-lt"/>
              </a:rPr>
            </a:br>
            <a:r>
              <a:rPr lang="it-IT" sz="1400">
                <a:latin typeface="Georgia"/>
                <a:ea typeface="+mn-lt"/>
                <a:cs typeface="+mn-lt"/>
              </a:rPr>
              <a:t>mentre che ’l vento, come f</a:t>
            </a:r>
            <a:r>
              <a:rPr lang="it-IT">
                <a:latin typeface="Georgia"/>
                <a:ea typeface="+mn-lt"/>
                <a:cs typeface="+mn-lt"/>
              </a:rPr>
              <a:t>a, </a:t>
            </a:r>
            <a:r>
              <a:rPr lang="it-IT" sz="1400">
                <a:latin typeface="Georgia"/>
                <a:ea typeface="+mn-lt"/>
                <a:cs typeface="+mn-lt"/>
              </a:rPr>
              <a:t>ci tace.</a:t>
            </a:r>
          </a:p>
          <a:p>
            <a:r>
              <a:rPr lang="it-IT" sz="1400">
                <a:solidFill>
                  <a:srgbClr val="C00000"/>
                </a:solidFill>
                <a:latin typeface="Georgia"/>
                <a:ea typeface="+mn-lt"/>
                <a:cs typeface="+mn-lt"/>
              </a:rPr>
              <a:t>Mentre il vento, come adesso , qui fermo</a:t>
            </a:r>
            <a:endParaRPr lang="it-IT" sz="1400">
              <a:latin typeface="Georgia"/>
              <a:ea typeface="+mn-lt"/>
              <a:cs typeface="+mn-lt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DD0B9A5-A8EE-482F-9B9F-3E2F685BD456}"/>
              </a:ext>
            </a:extLst>
          </p:cNvPr>
          <p:cNvSpPr txBox="1"/>
          <p:nvPr/>
        </p:nvSpPr>
        <p:spPr>
          <a:xfrm>
            <a:off x="51758" y="3171644"/>
            <a:ext cx="5230483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400">
              <a:solidFill>
                <a:srgbClr val="C00000"/>
              </a:solidFill>
              <a:latin typeface="Georgia"/>
            </a:endParaRPr>
          </a:p>
          <a:p>
            <a:endParaRPr lang="en-US" sz="1400">
              <a:latin typeface="Georgia"/>
            </a:endParaRPr>
          </a:p>
          <a:p>
            <a:r>
              <a:rPr lang="en-US" sz="1400" err="1">
                <a:latin typeface="Georgia"/>
              </a:rPr>
              <a:t>Sì</a:t>
            </a:r>
            <a:r>
              <a:rPr lang="en-US" sz="1400">
                <a:latin typeface="Georgia"/>
              </a:rPr>
              <a:t> tosto come il </a:t>
            </a:r>
            <a:r>
              <a:rPr lang="en-US" sz="1400" err="1">
                <a:latin typeface="Georgia"/>
              </a:rPr>
              <a:t>vento</a:t>
            </a:r>
            <a:r>
              <a:rPr lang="en-US" sz="1400">
                <a:latin typeface="Georgia"/>
              </a:rPr>
              <a:t> a </a:t>
            </a:r>
            <a:r>
              <a:rPr lang="en-US" sz="1400" err="1">
                <a:latin typeface="Georgia"/>
              </a:rPr>
              <a:t>noi</a:t>
            </a:r>
            <a:r>
              <a:rPr lang="en-US" sz="1400">
                <a:latin typeface="Georgia"/>
              </a:rPr>
              <a:t> li </a:t>
            </a:r>
            <a:r>
              <a:rPr lang="en-US" sz="1400" err="1">
                <a:latin typeface="Georgia"/>
              </a:rPr>
              <a:t>piega</a:t>
            </a:r>
            <a:endParaRPr lang="en-US" sz="1400">
              <a:latin typeface="Calibri" panose="020F0502020204030204"/>
              <a:cs typeface="Calibri" panose="020F0502020204030204"/>
            </a:endParaRPr>
          </a:p>
          <a:p>
            <a:r>
              <a:rPr lang="en-US" sz="1400" err="1">
                <a:solidFill>
                  <a:srgbClr val="C00000"/>
                </a:solidFill>
                <a:latin typeface="Georgia"/>
              </a:rPr>
              <a:t>Così</a:t>
            </a:r>
            <a:r>
              <a:rPr lang="en-US" sz="1400">
                <a:solidFill>
                  <a:srgbClr val="C00000"/>
                </a:solidFill>
                <a:latin typeface="Georgia"/>
              </a:rPr>
              <a:t> come il </a:t>
            </a:r>
            <a:r>
              <a:rPr lang="en-US" sz="1400" err="1">
                <a:solidFill>
                  <a:srgbClr val="C00000"/>
                </a:solidFill>
                <a:latin typeface="Georgia"/>
              </a:rPr>
              <a:t>vento</a:t>
            </a:r>
            <a:r>
              <a:rPr lang="en-US" sz="1400">
                <a:solidFill>
                  <a:srgbClr val="C00000"/>
                </a:solidFill>
                <a:latin typeface="Georgia"/>
              </a:rPr>
              <a:t> li </a:t>
            </a:r>
            <a:r>
              <a:rPr lang="en-US" sz="1400" err="1">
                <a:solidFill>
                  <a:srgbClr val="C00000"/>
                </a:solidFill>
                <a:latin typeface="Georgia"/>
              </a:rPr>
              <a:t>portò</a:t>
            </a:r>
            <a:r>
              <a:rPr lang="en-US" sz="1400">
                <a:solidFill>
                  <a:srgbClr val="C00000"/>
                </a:solidFill>
                <a:latin typeface="Georgia"/>
              </a:rPr>
              <a:t> da </a:t>
            </a:r>
            <a:r>
              <a:rPr lang="en-US" sz="1400" err="1">
                <a:solidFill>
                  <a:srgbClr val="C00000"/>
                </a:solidFill>
                <a:latin typeface="Georgia"/>
              </a:rPr>
              <a:t>noi</a:t>
            </a:r>
            <a:endParaRPr lang="en-US" sz="1400" err="1">
              <a:latin typeface="Georgia"/>
            </a:endParaRPr>
          </a:p>
          <a:p>
            <a:r>
              <a:rPr lang="en-US" sz="1400">
                <a:latin typeface="Georgia"/>
              </a:rPr>
              <a:t>mossi la voce: «O anime </a:t>
            </a:r>
            <a:r>
              <a:rPr lang="en-US" sz="1400" err="1">
                <a:latin typeface="Georgia"/>
              </a:rPr>
              <a:t>affannate</a:t>
            </a:r>
            <a:r>
              <a:rPr lang="en-US" sz="1400">
                <a:latin typeface="Georgia"/>
              </a:rPr>
              <a:t>,</a:t>
            </a:r>
            <a:endParaRPr lang="en-US" sz="1400">
              <a:latin typeface="Calibri" panose="020F0502020204030204"/>
              <a:cs typeface="Calibri"/>
            </a:endParaRPr>
          </a:p>
          <a:p>
            <a:r>
              <a:rPr lang="en-US" sz="1400" err="1">
                <a:solidFill>
                  <a:srgbClr val="C00000"/>
                </a:solidFill>
                <a:latin typeface="Georgia"/>
              </a:rPr>
              <a:t>Dissi</a:t>
            </a:r>
            <a:r>
              <a:rPr lang="en-US" sz="1400">
                <a:solidFill>
                  <a:srgbClr val="C00000"/>
                </a:solidFill>
                <a:latin typeface="Georgia"/>
              </a:rPr>
              <a:t>- o anime </a:t>
            </a:r>
            <a:r>
              <a:rPr lang="en-US" sz="1400" err="1">
                <a:solidFill>
                  <a:srgbClr val="C00000"/>
                </a:solidFill>
                <a:latin typeface="Georgia"/>
              </a:rPr>
              <a:t>affannate</a:t>
            </a:r>
            <a:r>
              <a:rPr lang="en-US" sz="1400">
                <a:solidFill>
                  <a:srgbClr val="C00000"/>
                </a:solidFill>
                <a:latin typeface="Georgia"/>
              </a:rPr>
              <a:t> </a:t>
            </a:r>
            <a:br>
              <a:rPr lang="en-US" sz="1400">
                <a:latin typeface="Georgia"/>
              </a:rPr>
            </a:br>
            <a:r>
              <a:rPr lang="en-US" sz="1400" err="1">
                <a:latin typeface="Georgia"/>
              </a:rPr>
              <a:t>venite</a:t>
            </a:r>
            <a:r>
              <a:rPr lang="en-US" sz="1400">
                <a:latin typeface="Georgia"/>
              </a:rPr>
              <a:t> a </a:t>
            </a:r>
            <a:r>
              <a:rPr lang="en-US" sz="1400" err="1">
                <a:latin typeface="Georgia"/>
              </a:rPr>
              <a:t>noi</a:t>
            </a:r>
            <a:r>
              <a:rPr lang="en-US" sz="1400">
                <a:latin typeface="Georgia"/>
              </a:rPr>
              <a:t> </a:t>
            </a:r>
            <a:r>
              <a:rPr lang="en-US" sz="1400" err="1">
                <a:latin typeface="Georgia"/>
              </a:rPr>
              <a:t>parlar</a:t>
            </a:r>
            <a:r>
              <a:rPr lang="en-US" sz="1400">
                <a:latin typeface="Georgia"/>
              </a:rPr>
              <a:t>, </a:t>
            </a:r>
            <a:r>
              <a:rPr lang="en-US" sz="1400" err="1">
                <a:latin typeface="Georgia"/>
              </a:rPr>
              <a:t>s’altri</a:t>
            </a:r>
            <a:r>
              <a:rPr lang="en-US" sz="1400">
                <a:latin typeface="Georgia"/>
              </a:rPr>
              <a:t> </a:t>
            </a:r>
            <a:r>
              <a:rPr lang="en-US" sz="1400" err="1">
                <a:latin typeface="Georgia"/>
              </a:rPr>
              <a:t>nol</a:t>
            </a:r>
            <a:r>
              <a:rPr lang="en-US" sz="1400">
                <a:latin typeface="Georgia"/>
              </a:rPr>
              <a:t> </a:t>
            </a:r>
            <a:r>
              <a:rPr lang="en-US" sz="1400" err="1">
                <a:latin typeface="Georgia"/>
              </a:rPr>
              <a:t>niega</a:t>
            </a:r>
            <a:r>
              <a:rPr lang="en-US" sz="1400">
                <a:latin typeface="Georgia"/>
              </a:rPr>
              <a:t>!»</a:t>
            </a:r>
            <a:endParaRPr lang="en-US" sz="1400">
              <a:latin typeface="Calibri" panose="020F0502020204030204"/>
              <a:cs typeface="Calibri"/>
            </a:endParaRPr>
          </a:p>
          <a:p>
            <a:r>
              <a:rPr lang="en-US" sz="1400">
                <a:solidFill>
                  <a:srgbClr val="C00000"/>
                </a:solidFill>
              </a:rPr>
              <a:t>Venite a </a:t>
            </a:r>
            <a:r>
              <a:rPr lang="en-US" sz="1400" err="1">
                <a:solidFill>
                  <a:srgbClr val="C00000"/>
                </a:solidFill>
              </a:rPr>
              <a:t>parlare</a:t>
            </a:r>
            <a:r>
              <a:rPr lang="en-US" sz="1400">
                <a:solidFill>
                  <a:srgbClr val="C00000"/>
                </a:solidFill>
              </a:rPr>
              <a:t> con </a:t>
            </a:r>
            <a:r>
              <a:rPr lang="en-US" sz="1400" err="1">
                <a:solidFill>
                  <a:srgbClr val="C00000"/>
                </a:solidFill>
              </a:rPr>
              <a:t>noi</a:t>
            </a:r>
            <a:r>
              <a:rPr lang="en-US" sz="1400">
                <a:solidFill>
                  <a:srgbClr val="C00000"/>
                </a:solidFill>
              </a:rPr>
              <a:t> ,se DIO non lo </a:t>
            </a:r>
            <a:r>
              <a:rPr lang="en-US" sz="1400" err="1">
                <a:solidFill>
                  <a:srgbClr val="C00000"/>
                </a:solidFill>
              </a:rPr>
              <a:t>impedisce</a:t>
            </a:r>
            <a:r>
              <a:rPr lang="en-US" sz="1400">
                <a:solidFill>
                  <a:srgbClr val="C00000"/>
                </a:solidFill>
              </a:rPr>
              <a:t> </a:t>
            </a:r>
            <a:br>
              <a:rPr lang="en-US" sz="1400"/>
            </a:br>
            <a:r>
              <a:rPr lang="en-US" sz="1400">
                <a:latin typeface="Georgia"/>
              </a:rPr>
              <a:t>Quali </a:t>
            </a:r>
            <a:r>
              <a:rPr lang="en-US" sz="1400" err="1">
                <a:latin typeface="Georgia"/>
              </a:rPr>
              <a:t>colombe</a:t>
            </a:r>
            <a:r>
              <a:rPr lang="en-US" sz="1400">
                <a:latin typeface="Georgia"/>
              </a:rPr>
              <a:t> dal </a:t>
            </a:r>
            <a:r>
              <a:rPr lang="en-US" sz="1400" err="1">
                <a:latin typeface="Georgia"/>
              </a:rPr>
              <a:t>disio</a:t>
            </a:r>
            <a:r>
              <a:rPr lang="en-US" sz="1400">
                <a:latin typeface="Georgia"/>
              </a:rPr>
              <a:t> </a:t>
            </a:r>
            <a:r>
              <a:rPr lang="en-US" sz="1400" err="1">
                <a:latin typeface="Georgia"/>
              </a:rPr>
              <a:t>chiamate</a:t>
            </a:r>
            <a:endParaRPr lang="en-US" sz="1400" err="1">
              <a:latin typeface="Calibri" panose="020F0502020204030204"/>
              <a:cs typeface="Calibri"/>
            </a:endParaRPr>
          </a:p>
          <a:p>
            <a:r>
              <a:rPr lang="en-US" sz="1400">
                <a:solidFill>
                  <a:srgbClr val="C00000"/>
                </a:solidFill>
                <a:latin typeface="Georgia"/>
              </a:rPr>
              <a:t>Come </a:t>
            </a:r>
            <a:r>
              <a:rPr lang="en-US" sz="1400" err="1">
                <a:solidFill>
                  <a:srgbClr val="C00000"/>
                </a:solidFill>
                <a:latin typeface="Georgia"/>
              </a:rPr>
              <a:t>colombe</a:t>
            </a:r>
            <a:r>
              <a:rPr lang="en-US" sz="1400">
                <a:solidFill>
                  <a:srgbClr val="C00000"/>
                </a:solidFill>
                <a:latin typeface="Georgia"/>
              </a:rPr>
              <a:t> </a:t>
            </a:r>
            <a:r>
              <a:rPr lang="en-US" sz="1400" err="1">
                <a:solidFill>
                  <a:srgbClr val="C00000"/>
                </a:solidFill>
                <a:latin typeface="Georgia"/>
              </a:rPr>
              <a:t>chiamate</a:t>
            </a:r>
            <a:r>
              <a:rPr lang="en-US" sz="1400">
                <a:solidFill>
                  <a:srgbClr val="C00000"/>
                </a:solidFill>
                <a:latin typeface="Georgia"/>
              </a:rPr>
              <a:t> dal </a:t>
            </a:r>
            <a:r>
              <a:rPr lang="en-US" sz="1400" err="1">
                <a:solidFill>
                  <a:srgbClr val="C00000"/>
                </a:solidFill>
                <a:latin typeface="Georgia"/>
              </a:rPr>
              <a:t>desiderio</a:t>
            </a:r>
            <a:br>
              <a:rPr lang="en-US" sz="1400">
                <a:latin typeface="Georgia"/>
              </a:rPr>
            </a:br>
            <a:r>
              <a:rPr lang="en-US" sz="1400">
                <a:latin typeface="Georgia"/>
              </a:rPr>
              <a:t>con </a:t>
            </a:r>
            <a:r>
              <a:rPr lang="en-US" sz="1400" err="1">
                <a:latin typeface="Georgia"/>
              </a:rPr>
              <a:t>l’ali</a:t>
            </a:r>
            <a:r>
              <a:rPr lang="en-US" sz="1400">
                <a:latin typeface="Georgia"/>
              </a:rPr>
              <a:t> </a:t>
            </a:r>
            <a:r>
              <a:rPr lang="en-US" sz="1400" err="1">
                <a:latin typeface="Georgia"/>
              </a:rPr>
              <a:t>alzate</a:t>
            </a:r>
            <a:r>
              <a:rPr lang="en-US" sz="1400">
                <a:latin typeface="Georgia"/>
              </a:rPr>
              <a:t> e </a:t>
            </a:r>
            <a:r>
              <a:rPr lang="en-US" sz="1400" err="1">
                <a:latin typeface="Georgia"/>
              </a:rPr>
              <a:t>ferme</a:t>
            </a:r>
            <a:r>
              <a:rPr lang="en-US" sz="1400">
                <a:latin typeface="Georgia"/>
              </a:rPr>
              <a:t> al dolce </a:t>
            </a:r>
            <a:r>
              <a:rPr lang="en-US" sz="1400" err="1">
                <a:latin typeface="Georgia"/>
              </a:rPr>
              <a:t>nido</a:t>
            </a:r>
            <a:endParaRPr lang="en-US" sz="1400" err="1">
              <a:latin typeface="Calibri" panose="020F0502020204030204"/>
              <a:cs typeface="Calibri"/>
            </a:endParaRPr>
          </a:p>
          <a:p>
            <a:r>
              <a:rPr lang="en-US" sz="1400">
                <a:solidFill>
                  <a:srgbClr val="C00000"/>
                </a:solidFill>
                <a:latin typeface="Georgia"/>
              </a:rPr>
              <a:t>Con le </a:t>
            </a:r>
            <a:r>
              <a:rPr lang="en-US" sz="1400" err="1">
                <a:solidFill>
                  <a:srgbClr val="C00000"/>
                </a:solidFill>
                <a:latin typeface="Georgia"/>
              </a:rPr>
              <a:t>ali</a:t>
            </a:r>
            <a:r>
              <a:rPr lang="en-US" sz="1400">
                <a:solidFill>
                  <a:srgbClr val="C00000"/>
                </a:solidFill>
                <a:latin typeface="Georgia"/>
              </a:rPr>
              <a:t> </a:t>
            </a:r>
            <a:r>
              <a:rPr lang="en-US" sz="1400" err="1">
                <a:solidFill>
                  <a:srgbClr val="C00000"/>
                </a:solidFill>
                <a:latin typeface="Georgia"/>
              </a:rPr>
              <a:t>alzate</a:t>
            </a:r>
            <a:r>
              <a:rPr lang="en-US" sz="1400">
                <a:solidFill>
                  <a:srgbClr val="C00000"/>
                </a:solidFill>
                <a:latin typeface="Georgia"/>
              </a:rPr>
              <a:t> e </a:t>
            </a:r>
            <a:r>
              <a:rPr lang="en-US" sz="1400" err="1">
                <a:solidFill>
                  <a:srgbClr val="C00000"/>
                </a:solidFill>
                <a:latin typeface="Georgia"/>
              </a:rPr>
              <a:t>tese</a:t>
            </a:r>
            <a:r>
              <a:rPr lang="en-US" sz="1400">
                <a:solidFill>
                  <a:srgbClr val="C00000"/>
                </a:solidFill>
                <a:latin typeface="Georgia"/>
              </a:rPr>
              <a:t> al dolce </a:t>
            </a:r>
            <a:r>
              <a:rPr lang="en-US" sz="1400" err="1">
                <a:solidFill>
                  <a:srgbClr val="C00000"/>
                </a:solidFill>
                <a:latin typeface="Georgia"/>
              </a:rPr>
              <a:t>nido</a:t>
            </a:r>
            <a:br>
              <a:rPr lang="en-US" sz="1400">
                <a:latin typeface="Georgia"/>
              </a:rPr>
            </a:br>
            <a:r>
              <a:rPr lang="en-US" sz="1400" err="1">
                <a:latin typeface="Georgia"/>
              </a:rPr>
              <a:t>vegnon</a:t>
            </a:r>
            <a:r>
              <a:rPr lang="en-US" sz="1400">
                <a:latin typeface="Georgia"/>
              </a:rPr>
              <a:t> per </a:t>
            </a:r>
            <a:r>
              <a:rPr lang="en-US" sz="1400" err="1">
                <a:latin typeface="Georgia"/>
              </a:rPr>
              <a:t>l’aere</a:t>
            </a:r>
            <a:r>
              <a:rPr lang="en-US" sz="1400">
                <a:latin typeface="Georgia"/>
              </a:rPr>
              <a:t> dal </a:t>
            </a:r>
            <a:r>
              <a:rPr lang="en-US" sz="1400" err="1">
                <a:latin typeface="Georgia"/>
              </a:rPr>
              <a:t>voler</a:t>
            </a:r>
            <a:r>
              <a:rPr lang="en-US" sz="1400">
                <a:latin typeface="Georgia"/>
              </a:rPr>
              <a:t> </a:t>
            </a:r>
            <a:r>
              <a:rPr lang="en-US" sz="1400" err="1">
                <a:latin typeface="Georgia"/>
              </a:rPr>
              <a:t>portate</a:t>
            </a:r>
            <a:r>
              <a:rPr lang="en-US" sz="1400">
                <a:latin typeface="Georgia"/>
              </a:rPr>
              <a:t>;</a:t>
            </a:r>
          </a:p>
          <a:p>
            <a:r>
              <a:rPr lang="en-US" sz="1400" err="1">
                <a:solidFill>
                  <a:srgbClr val="C00000"/>
                </a:solidFill>
                <a:latin typeface="Georgia"/>
                <a:cs typeface="Calibri"/>
              </a:rPr>
              <a:t>Vengono</a:t>
            </a:r>
            <a:r>
              <a:rPr lang="en-US" sz="1400">
                <a:solidFill>
                  <a:srgbClr val="C00000"/>
                </a:solidFill>
                <a:latin typeface="Georgia"/>
                <a:cs typeface="Calibri"/>
              </a:rPr>
              <a:t> </a:t>
            </a:r>
            <a:r>
              <a:rPr lang="en-US" sz="1400" err="1">
                <a:solidFill>
                  <a:srgbClr val="C00000"/>
                </a:solidFill>
                <a:latin typeface="Georgia"/>
                <a:cs typeface="Calibri"/>
              </a:rPr>
              <a:t>portate</a:t>
            </a:r>
            <a:r>
              <a:rPr lang="en-US" sz="1400">
                <a:solidFill>
                  <a:srgbClr val="C00000"/>
                </a:solidFill>
                <a:latin typeface="Georgia"/>
                <a:cs typeface="Calibri"/>
              </a:rPr>
              <a:t> per </a:t>
            </a:r>
            <a:r>
              <a:rPr lang="en-US" sz="1400" err="1">
                <a:solidFill>
                  <a:srgbClr val="C00000"/>
                </a:solidFill>
                <a:latin typeface="Georgia"/>
                <a:cs typeface="Calibri"/>
              </a:rPr>
              <a:t>l'aria</a:t>
            </a:r>
            <a:r>
              <a:rPr lang="en-US" sz="1400">
                <a:solidFill>
                  <a:srgbClr val="C00000"/>
                </a:solidFill>
                <a:latin typeface="Georgia"/>
                <a:cs typeface="Calibri"/>
              </a:rPr>
              <a:t> dal proprio </a:t>
            </a:r>
            <a:r>
              <a:rPr lang="en-US" sz="1400" err="1">
                <a:solidFill>
                  <a:srgbClr val="C00000"/>
                </a:solidFill>
                <a:latin typeface="Georgia"/>
                <a:cs typeface="Calibri"/>
              </a:rPr>
              <a:t>volere</a:t>
            </a:r>
            <a:r>
              <a:rPr lang="en-US" sz="1400">
                <a:solidFill>
                  <a:srgbClr val="C00000"/>
                </a:solidFill>
                <a:latin typeface="Georgia"/>
                <a:cs typeface="Calibri"/>
              </a:rPr>
              <a:t> </a:t>
            </a:r>
          </a:p>
          <a:p>
            <a:endParaRPr lang="en-US" sz="1400">
              <a:solidFill>
                <a:srgbClr val="C00000"/>
              </a:solidFill>
              <a:latin typeface="Georgia"/>
              <a:cs typeface="Calibri"/>
            </a:endParaRPr>
          </a:p>
          <a:p>
            <a:endParaRPr lang="en-US" sz="1400">
              <a:solidFill>
                <a:srgbClr val="C00000"/>
              </a:solidFill>
              <a:latin typeface="Georgia"/>
              <a:cs typeface="Calibri"/>
            </a:endParaRPr>
          </a:p>
          <a:p>
            <a:endParaRPr lang="en-US" sz="1400">
              <a:solidFill>
                <a:srgbClr val="C00000"/>
              </a:solidFill>
              <a:latin typeface="Georgia"/>
              <a:cs typeface="Calibri"/>
            </a:endParaRPr>
          </a:p>
          <a:p>
            <a:endParaRPr lang="en-US" sz="1400">
              <a:solidFill>
                <a:srgbClr val="C00000"/>
              </a:solidFill>
              <a:latin typeface="Georgia"/>
              <a:cs typeface="Calibri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46CFD04-CCD6-4ED3-B9D9-EE254ED381D6}"/>
              </a:ext>
            </a:extLst>
          </p:cNvPr>
          <p:cNvSpPr txBox="1"/>
          <p:nvPr/>
        </p:nvSpPr>
        <p:spPr>
          <a:xfrm>
            <a:off x="4149306" y="799381"/>
            <a:ext cx="3706483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Georgia"/>
              </a:rPr>
              <a:t>c</a:t>
            </a:r>
            <a:r>
              <a:rPr lang="en-US" sz="1400" dirty="0" err="1">
                <a:latin typeface="Georgia"/>
              </a:rPr>
              <a:t>otali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uscir</a:t>
            </a:r>
            <a:r>
              <a:rPr lang="en-US" sz="1400" dirty="0">
                <a:latin typeface="Georgia"/>
              </a:rPr>
              <a:t> de la </a:t>
            </a:r>
            <a:r>
              <a:rPr lang="en-US" sz="1400" dirty="0" err="1">
                <a:latin typeface="Georgia"/>
              </a:rPr>
              <a:t>schiera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ov’è</a:t>
            </a:r>
            <a:r>
              <a:rPr lang="en-US" sz="1400" dirty="0">
                <a:latin typeface="Georgia"/>
              </a:rPr>
              <a:t> Dido,</a:t>
            </a:r>
            <a:endParaRPr lang="en-US" sz="1400" dirty="0">
              <a:latin typeface="Calibri" panose="020F0502020204030204"/>
              <a:cs typeface="Calibri" panose="020F0502020204030204"/>
            </a:endParaRPr>
          </a:p>
          <a:p>
            <a:r>
              <a:rPr lang="en-US" sz="1400" dirty="0">
                <a:solidFill>
                  <a:srgbClr val="C00000"/>
                </a:solidFill>
                <a:latin typeface="Georgia"/>
              </a:rPr>
              <a:t>C0sì </a:t>
            </a:r>
            <a:r>
              <a:rPr lang="en-US" sz="1400" dirty="0" err="1">
                <a:solidFill>
                  <a:srgbClr val="C00000"/>
                </a:solidFill>
                <a:latin typeface="Georgia"/>
              </a:rPr>
              <a:t>uscirono</a:t>
            </a:r>
            <a:r>
              <a:rPr lang="en-US" sz="1400" dirty="0">
                <a:solidFill>
                  <a:srgbClr val="C00000"/>
                </a:solidFill>
                <a:latin typeface="Georgia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Georgia"/>
              </a:rPr>
              <a:t>dalle</a:t>
            </a:r>
            <a:r>
              <a:rPr lang="en-US" sz="1400" dirty="0">
                <a:solidFill>
                  <a:srgbClr val="C00000"/>
                </a:solidFill>
                <a:latin typeface="Georgia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Georgia"/>
              </a:rPr>
              <a:t>schiera</a:t>
            </a:r>
            <a:r>
              <a:rPr lang="en-US" sz="1400" dirty="0">
                <a:solidFill>
                  <a:srgbClr val="C00000"/>
                </a:solidFill>
                <a:latin typeface="Georgia"/>
              </a:rPr>
              <a:t> dove </a:t>
            </a:r>
            <a:r>
              <a:rPr lang="en-US" sz="1400" dirty="0" err="1">
                <a:solidFill>
                  <a:srgbClr val="C00000"/>
                </a:solidFill>
                <a:latin typeface="Georgia"/>
              </a:rPr>
              <a:t>c'è</a:t>
            </a:r>
            <a:r>
              <a:rPr lang="en-US" sz="1400" dirty="0">
                <a:solidFill>
                  <a:srgbClr val="C00000"/>
                </a:solidFill>
                <a:latin typeface="Georgia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Georgia"/>
              </a:rPr>
              <a:t>Didone</a:t>
            </a:r>
            <a:r>
              <a:rPr lang="en-US" sz="1400" dirty="0">
                <a:solidFill>
                  <a:srgbClr val="C00000"/>
                </a:solidFill>
                <a:latin typeface="Georgia"/>
              </a:rPr>
              <a:t>  </a:t>
            </a:r>
            <a:br>
              <a:rPr lang="en-US" sz="1400" dirty="0">
                <a:latin typeface="Georgia"/>
              </a:rPr>
            </a:br>
            <a:r>
              <a:rPr lang="en-US" sz="1400" dirty="0">
                <a:latin typeface="Georgia"/>
              </a:rPr>
              <a:t>a </a:t>
            </a:r>
            <a:r>
              <a:rPr lang="en-US" sz="1400" dirty="0" err="1">
                <a:latin typeface="Georgia"/>
              </a:rPr>
              <a:t>noi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venendo</a:t>
            </a:r>
            <a:r>
              <a:rPr lang="en-US" sz="1400" dirty="0">
                <a:latin typeface="Georgia"/>
              </a:rPr>
              <a:t> per </a:t>
            </a:r>
            <a:r>
              <a:rPr lang="en-US" sz="1400" dirty="0" err="1">
                <a:latin typeface="Georgia"/>
              </a:rPr>
              <a:t>l’aere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maligno</a:t>
            </a:r>
            <a:r>
              <a:rPr lang="en-US" sz="1400" dirty="0">
                <a:latin typeface="Georgia"/>
              </a:rPr>
              <a:t>,</a:t>
            </a:r>
            <a:endParaRPr lang="en-US" sz="1400" dirty="0">
              <a:latin typeface="Calibri" panose="020F0502020204030204"/>
              <a:cs typeface="Calibri"/>
            </a:endParaRPr>
          </a:p>
          <a:p>
            <a:r>
              <a:rPr lang="en-US" sz="1400" dirty="0" err="1">
                <a:solidFill>
                  <a:srgbClr val="C00000"/>
                </a:solidFill>
                <a:latin typeface="Georgia"/>
              </a:rPr>
              <a:t>Venendo</a:t>
            </a:r>
            <a:r>
              <a:rPr lang="en-US" sz="1400" dirty="0">
                <a:solidFill>
                  <a:srgbClr val="C00000"/>
                </a:solidFill>
                <a:latin typeface="Georgia"/>
              </a:rPr>
              <a:t> da </a:t>
            </a:r>
            <a:r>
              <a:rPr lang="en-US" sz="1400" dirty="0" err="1">
                <a:solidFill>
                  <a:srgbClr val="C00000"/>
                </a:solidFill>
                <a:latin typeface="Georgia"/>
              </a:rPr>
              <a:t>noi</a:t>
            </a:r>
            <a:r>
              <a:rPr lang="en-US" sz="1400" dirty="0">
                <a:solidFill>
                  <a:srgbClr val="C00000"/>
                </a:solidFill>
                <a:latin typeface="Georgia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Georgia"/>
              </a:rPr>
              <a:t>attraverso</a:t>
            </a:r>
            <a:r>
              <a:rPr lang="en-US" sz="1400" dirty="0">
                <a:solidFill>
                  <a:srgbClr val="C00000"/>
                </a:solidFill>
                <a:latin typeface="Georgia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Georgia"/>
              </a:rPr>
              <a:t>l'aria</a:t>
            </a:r>
            <a:r>
              <a:rPr lang="en-US" sz="1400" dirty="0">
                <a:solidFill>
                  <a:srgbClr val="C00000"/>
                </a:solidFill>
                <a:latin typeface="Georgia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Georgia"/>
              </a:rPr>
              <a:t>dell'inferno</a:t>
            </a:r>
            <a:r>
              <a:rPr lang="en-US" sz="1400" dirty="0">
                <a:solidFill>
                  <a:srgbClr val="C00000"/>
                </a:solidFill>
                <a:latin typeface="Georgia"/>
              </a:rPr>
              <a:t> </a:t>
            </a:r>
            <a:br>
              <a:rPr lang="en-US" sz="1400" dirty="0">
                <a:latin typeface="Georgia"/>
              </a:rPr>
            </a:br>
            <a:r>
              <a:rPr lang="en-US" sz="1400" dirty="0" err="1">
                <a:latin typeface="Georgia"/>
              </a:rPr>
              <a:t>sì</a:t>
            </a:r>
            <a:r>
              <a:rPr lang="en-US" sz="1400" dirty="0">
                <a:latin typeface="Georgia"/>
              </a:rPr>
              <a:t> forte fu </a:t>
            </a:r>
            <a:r>
              <a:rPr lang="en-US" sz="1400" dirty="0" err="1">
                <a:latin typeface="Georgia"/>
              </a:rPr>
              <a:t>l’affettuoso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grido</a:t>
            </a:r>
            <a:r>
              <a:rPr lang="en-US" sz="1400" dirty="0">
                <a:latin typeface="Georgia"/>
              </a:rPr>
              <a:t>.</a:t>
            </a:r>
            <a:endParaRPr lang="en-US" sz="1400" dirty="0">
              <a:latin typeface="Calibri" panose="020F0502020204030204"/>
              <a:cs typeface="Calibri"/>
            </a:endParaRPr>
          </a:p>
          <a:p>
            <a:r>
              <a:rPr lang="en-US" sz="1400" dirty="0">
                <a:solidFill>
                  <a:srgbClr val="C00000"/>
                </a:solidFill>
              </a:rPr>
              <a:t>Tanto forte fu la </a:t>
            </a:r>
            <a:r>
              <a:rPr lang="en-US" sz="1400" dirty="0" err="1">
                <a:solidFill>
                  <a:srgbClr val="C00000"/>
                </a:solidFill>
              </a:rPr>
              <a:t>mia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err="1">
                <a:solidFill>
                  <a:srgbClr val="C00000"/>
                </a:solidFill>
              </a:rPr>
              <a:t>richiesta</a:t>
            </a:r>
            <a:r>
              <a:rPr lang="en-US" sz="1400" dirty="0">
                <a:solidFill>
                  <a:srgbClr val="C00000"/>
                </a:solidFill>
              </a:rPr>
              <a:t> 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>
                <a:latin typeface="Georgia"/>
              </a:rPr>
              <a:t>«O animal grazioso e </a:t>
            </a:r>
            <a:r>
              <a:rPr lang="en-US" sz="1400" dirty="0" err="1">
                <a:latin typeface="Georgia"/>
              </a:rPr>
              <a:t>benigno</a:t>
            </a:r>
            <a:endParaRPr lang="en-US" sz="1400" dirty="0">
              <a:latin typeface="Calibri" panose="020F0502020204030204"/>
              <a:cs typeface="Calibri"/>
            </a:endParaRPr>
          </a:p>
          <a:p>
            <a:r>
              <a:rPr lang="en-US" sz="1400" dirty="0">
                <a:solidFill>
                  <a:srgbClr val="C00000"/>
                </a:solidFill>
                <a:latin typeface="Georgia"/>
              </a:rPr>
              <a:t>O </a:t>
            </a:r>
            <a:r>
              <a:rPr lang="en-US" sz="1400" dirty="0" err="1">
                <a:solidFill>
                  <a:srgbClr val="C00000"/>
                </a:solidFill>
                <a:latin typeface="Georgia"/>
              </a:rPr>
              <a:t>uomo</a:t>
            </a:r>
            <a:r>
              <a:rPr lang="en-US" sz="1400" dirty="0">
                <a:solidFill>
                  <a:srgbClr val="C00000"/>
                </a:solidFill>
                <a:latin typeface="Georgia"/>
              </a:rPr>
              <a:t> gentile e </a:t>
            </a:r>
            <a:r>
              <a:rPr lang="en-US" sz="1400" dirty="0" err="1">
                <a:solidFill>
                  <a:srgbClr val="C00000"/>
                </a:solidFill>
                <a:latin typeface="Georgia"/>
              </a:rPr>
              <a:t>buono</a:t>
            </a:r>
            <a:r>
              <a:rPr lang="en-US" sz="1400" dirty="0">
                <a:solidFill>
                  <a:srgbClr val="C00000"/>
                </a:solidFill>
                <a:latin typeface="Georgia"/>
              </a:rPr>
              <a:t> </a:t>
            </a:r>
            <a:br>
              <a:rPr lang="en-US" sz="1400" dirty="0">
                <a:latin typeface="Georgia"/>
              </a:rPr>
            </a:br>
            <a:r>
              <a:rPr lang="en-US" sz="1400" dirty="0" err="1">
                <a:latin typeface="Georgia"/>
              </a:rPr>
              <a:t>che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visitando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vai</a:t>
            </a:r>
            <a:r>
              <a:rPr lang="en-US" sz="1400" dirty="0">
                <a:latin typeface="Georgia"/>
              </a:rPr>
              <a:t> per </a:t>
            </a:r>
            <a:r>
              <a:rPr lang="en-US" sz="1400" dirty="0" err="1">
                <a:latin typeface="Georgia"/>
              </a:rPr>
              <a:t>l’aere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perso</a:t>
            </a:r>
            <a:endParaRPr lang="en-US" sz="1400" dirty="0">
              <a:latin typeface="Calibri" panose="020F0502020204030204"/>
              <a:cs typeface="Calibri"/>
            </a:endParaRPr>
          </a:p>
          <a:p>
            <a:r>
              <a:rPr lang="en-US" sz="1400" dirty="0">
                <a:solidFill>
                  <a:srgbClr val="C00000"/>
                </a:solidFill>
                <a:latin typeface="Georgia"/>
              </a:rPr>
              <a:t>Che </a:t>
            </a:r>
            <a:r>
              <a:rPr lang="en-US" sz="1400" dirty="0" err="1">
                <a:solidFill>
                  <a:srgbClr val="C00000"/>
                </a:solidFill>
                <a:latin typeface="Georgia"/>
              </a:rPr>
              <a:t>vai</a:t>
            </a:r>
            <a:r>
              <a:rPr lang="en-US" sz="1400" dirty="0">
                <a:solidFill>
                  <a:srgbClr val="C00000"/>
                </a:solidFill>
                <a:latin typeface="Georgia"/>
              </a:rPr>
              <a:t> per </a:t>
            </a:r>
            <a:r>
              <a:rPr lang="en-US" sz="1400" dirty="0" err="1">
                <a:solidFill>
                  <a:srgbClr val="C00000"/>
                </a:solidFill>
                <a:latin typeface="Georgia"/>
              </a:rPr>
              <a:t>l'aria</a:t>
            </a:r>
            <a:r>
              <a:rPr lang="en-US" sz="1400" dirty="0">
                <a:solidFill>
                  <a:srgbClr val="C00000"/>
                </a:solidFill>
                <a:latin typeface="Georgia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Georgia"/>
              </a:rPr>
              <a:t>visitando</a:t>
            </a:r>
            <a:r>
              <a:rPr lang="en-US" sz="1400" dirty="0">
                <a:solidFill>
                  <a:srgbClr val="C00000"/>
                </a:solidFill>
                <a:latin typeface="Georgia"/>
              </a:rPr>
              <a:t> </a:t>
            </a:r>
            <a:br>
              <a:rPr lang="en-US" sz="1400" dirty="0">
                <a:latin typeface="Georgia"/>
              </a:rPr>
            </a:br>
            <a:r>
              <a:rPr lang="en-US" sz="1400" dirty="0" err="1">
                <a:latin typeface="Georgia"/>
              </a:rPr>
              <a:t>noi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che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tignemmo</a:t>
            </a:r>
            <a:r>
              <a:rPr lang="en-US" sz="1400" dirty="0">
                <a:latin typeface="Georgia"/>
              </a:rPr>
              <a:t> il mondo di </a:t>
            </a:r>
            <a:r>
              <a:rPr lang="en-US" sz="1400" dirty="0" err="1">
                <a:latin typeface="Georgia"/>
              </a:rPr>
              <a:t>sanguigno</a:t>
            </a:r>
            <a:r>
              <a:rPr lang="en-US" sz="1400" dirty="0">
                <a:latin typeface="Georgia"/>
              </a:rPr>
              <a:t>,</a:t>
            </a:r>
          </a:p>
          <a:p>
            <a:r>
              <a:rPr lang="en-US" sz="1400" dirty="0" err="1">
                <a:solidFill>
                  <a:srgbClr val="C00000"/>
                </a:solidFill>
                <a:latin typeface="Georgia"/>
                <a:cs typeface="Calibri"/>
              </a:rPr>
              <a:t>Noi</a:t>
            </a:r>
            <a:r>
              <a:rPr lang="en-US" sz="1400" dirty="0">
                <a:solidFill>
                  <a:srgbClr val="C00000"/>
                </a:solidFill>
                <a:latin typeface="Georgia"/>
                <a:cs typeface="Calibri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Georgia"/>
                <a:cs typeface="Calibri"/>
              </a:rPr>
              <a:t>che</a:t>
            </a:r>
            <a:r>
              <a:rPr lang="en-US" sz="1400" dirty="0">
                <a:solidFill>
                  <a:srgbClr val="C00000"/>
                </a:solidFill>
                <a:latin typeface="Georgia"/>
                <a:cs typeface="Calibri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Georgia"/>
                <a:cs typeface="Calibri"/>
              </a:rPr>
              <a:t>colorammo</a:t>
            </a:r>
            <a:r>
              <a:rPr lang="en-US" sz="1400" dirty="0">
                <a:solidFill>
                  <a:srgbClr val="C00000"/>
                </a:solidFill>
                <a:latin typeface="Georgia"/>
                <a:cs typeface="Calibri"/>
              </a:rPr>
              <a:t> il mondo di </a:t>
            </a:r>
            <a:r>
              <a:rPr lang="en-US" sz="1400" dirty="0" err="1">
                <a:solidFill>
                  <a:srgbClr val="C00000"/>
                </a:solidFill>
                <a:latin typeface="Georgia"/>
                <a:cs typeface="Calibri"/>
              </a:rPr>
              <a:t>sangue</a:t>
            </a:r>
            <a:r>
              <a:rPr lang="en-US" sz="1400" dirty="0">
                <a:solidFill>
                  <a:srgbClr val="C00000"/>
                </a:solidFill>
                <a:latin typeface="Georgia"/>
                <a:cs typeface="Calibri"/>
              </a:rPr>
              <a:t> </a:t>
            </a:r>
            <a:endParaRPr lang="en-US" sz="1400" dirty="0">
              <a:latin typeface="Georgia"/>
              <a:cs typeface="Calibri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B228C85-3FDB-404E-8396-A1ADEC30E6F5}"/>
              </a:ext>
            </a:extLst>
          </p:cNvPr>
          <p:cNvSpPr txBox="1"/>
          <p:nvPr/>
        </p:nvSpPr>
        <p:spPr>
          <a:xfrm>
            <a:off x="7988061" y="4896929"/>
            <a:ext cx="3965275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Georgia"/>
              </a:rPr>
              <a:t>A</a:t>
            </a:r>
            <a:r>
              <a:rPr lang="en-US" sz="1400">
                <a:latin typeface="Georgia"/>
              </a:rPr>
              <a:t>mor condusse noi ad una morte:</a:t>
            </a:r>
            <a:endParaRPr lang="en-US" sz="1400">
              <a:latin typeface="Calibri" panose="020F0502020204030204"/>
              <a:cs typeface="Calibri" panose="020F0502020204030204"/>
            </a:endParaRPr>
          </a:p>
          <a:p>
            <a:r>
              <a:rPr lang="en-US" sz="1400">
                <a:solidFill>
                  <a:srgbClr val="C00000"/>
                </a:solidFill>
                <a:latin typeface="Georgia"/>
              </a:rPr>
              <a:t>Amore ci portò alla stessa morte </a:t>
            </a:r>
            <a:br>
              <a:rPr lang="en-US" sz="1400">
                <a:latin typeface="Georgia"/>
              </a:rPr>
            </a:br>
            <a:r>
              <a:rPr lang="en-US" sz="1400">
                <a:latin typeface="Georgia"/>
              </a:rPr>
              <a:t>Caina attende chi a vita ci spense».</a:t>
            </a:r>
            <a:endParaRPr lang="en-US" sz="1400">
              <a:latin typeface="Calibri" panose="020F0502020204030204"/>
              <a:cs typeface="Calibri"/>
            </a:endParaRPr>
          </a:p>
          <a:p>
            <a:r>
              <a:rPr lang="en-US" sz="1400">
                <a:solidFill>
                  <a:srgbClr val="C00000"/>
                </a:solidFill>
                <a:latin typeface="Georgia"/>
              </a:rPr>
              <a:t>Colui che ci uccise è atteso nella caina</a:t>
            </a:r>
            <a:br>
              <a:rPr lang="en-US" sz="1400">
                <a:latin typeface="Georgia"/>
              </a:rPr>
            </a:br>
            <a:r>
              <a:rPr lang="en-US" sz="1400">
                <a:latin typeface="Georgia"/>
              </a:rPr>
              <a:t>Queste parole da lor ci fuor porte.</a:t>
            </a:r>
          </a:p>
          <a:p>
            <a:r>
              <a:rPr lang="en-US" sz="1400">
                <a:solidFill>
                  <a:srgbClr val="C00000"/>
                </a:solidFill>
                <a:latin typeface="Georgia"/>
                <a:cs typeface="Calibri"/>
              </a:rPr>
              <a:t>Questo essi ci dissero </a:t>
            </a:r>
            <a:endParaRPr lang="en-US" sz="1400">
              <a:latin typeface="Georg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613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153C000-E6B9-492A-A0E9-898388B2092A}"/>
              </a:ext>
            </a:extLst>
          </p:cNvPr>
          <p:cNvSpPr txBox="1"/>
          <p:nvPr/>
        </p:nvSpPr>
        <p:spPr>
          <a:xfrm>
            <a:off x="998978" y="721642"/>
            <a:ext cx="616501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/>
              <a:buChar char="v"/>
            </a:pPr>
            <a:r>
              <a:rPr lang="it-IT" sz="2800" b="1" dirty="0">
                <a:cs typeface="Calibri"/>
              </a:rPr>
              <a:t>Il dramma di Francesca e Paolo</a:t>
            </a:r>
          </a:p>
          <a:p>
            <a:pPr marL="457200" indent="-457200">
              <a:buFont typeface="Wingdings"/>
              <a:buChar char="v"/>
            </a:pPr>
            <a:endParaRPr lang="it-IT" sz="2800" dirty="0">
              <a:cs typeface="Calibri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BC9EEA-679F-425E-9DC2-0165B6C28EA5}"/>
              </a:ext>
            </a:extLst>
          </p:cNvPr>
          <p:cNvSpPr txBox="1"/>
          <p:nvPr/>
        </p:nvSpPr>
        <p:spPr>
          <a:xfrm>
            <a:off x="655607" y="1431985"/>
            <a:ext cx="5791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it-IT" dirty="0">
              <a:cs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9DBF92E-AB02-4882-9FD6-2DE8D84E75C5}"/>
              </a:ext>
            </a:extLst>
          </p:cNvPr>
          <p:cNvSpPr txBox="1"/>
          <p:nvPr/>
        </p:nvSpPr>
        <p:spPr>
          <a:xfrm>
            <a:off x="998978" y="1717737"/>
            <a:ext cx="659621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600" b="1" dirty="0">
                <a:cs typeface="Calibri"/>
              </a:rPr>
              <a:t>Quanti sguardi hanno preceduto quel momento, ma questi conservavano la  segretezza dell'amore, mentre il marito li ha sorpresi nel momento della passione, del bacio e, preso dalla gelosia, ha trafitto i due giovani con la spada. </a:t>
            </a:r>
          </a:p>
          <a:p>
            <a:r>
              <a:rPr lang="it-IT" sz="1600" b="1" dirty="0">
                <a:cs typeface="Calibri"/>
              </a:rPr>
              <a:t>La tragica morte è avvenuta per mano del geloso e violento marito di Francesca, ma le due vittime, per Dante, non sono esenti da una colpa personale: l'amore che li lega sembra così configurarsi come una forma di attrazione e di perdizione, un amore adultero che non è proprio della cortesia.</a:t>
            </a:r>
            <a:endParaRPr lang="it-IT" sz="1000" b="1" dirty="0">
              <a:cs typeface="Calibri"/>
            </a:endParaRPr>
          </a:p>
        </p:txBody>
      </p:sp>
      <p:pic>
        <p:nvPicPr>
          <p:cNvPr id="2" name="Immagine 2" descr="Immagine che contiene testo, persona&#10;&#10;Descrizione generata automaticamente">
            <a:extLst>
              <a:ext uri="{FF2B5EF4-FFF2-40B4-BE49-F238E27FC236}">
                <a16:creationId xmlns:a16="http://schemas.microsoft.com/office/drawing/2014/main" id="{F1C75C22-20A8-4304-A691-C9BFBAC4E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139" y="-543"/>
            <a:ext cx="4454103" cy="685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97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39B9190E-4024-40D2-B7A6-B35B18EC3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5" r="1" b="4269"/>
          <a:stretch/>
        </p:blipFill>
        <p:spPr>
          <a:xfrm>
            <a:off x="-71867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</p:pic>
      <p:pic>
        <p:nvPicPr>
          <p:cNvPr id="3" name="Immagine 3" descr="Immagine che contiene persona, donna, scultura&#10;&#10;Descrizione generata automaticamente">
            <a:extLst>
              <a:ext uri="{FF2B5EF4-FFF2-40B4-BE49-F238E27FC236}">
                <a16:creationId xmlns:a16="http://schemas.microsoft.com/office/drawing/2014/main" id="{0B370C40-BF21-4682-8479-F499F5EF9A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21" r="-2" b="24281"/>
          <a:stretch/>
        </p:blipFill>
        <p:spPr>
          <a:xfrm>
            <a:off x="7996156" y="4246909"/>
            <a:ext cx="4436456" cy="2611090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819CC02-0BBA-48A1-AACC-99C9BE5DF19E}"/>
              </a:ext>
            </a:extLst>
          </p:cNvPr>
          <p:cNvSpPr txBox="1"/>
          <p:nvPr/>
        </p:nvSpPr>
        <p:spPr>
          <a:xfrm>
            <a:off x="6607833" y="76205"/>
            <a:ext cx="5105400" cy="305275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/>
              <a:t> Francesca e Paolo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84AC072-4A2B-4BE2-9383-F2335D8C0F06}"/>
              </a:ext>
            </a:extLst>
          </p:cNvPr>
          <p:cNvSpPr txBox="1"/>
          <p:nvPr/>
        </p:nvSpPr>
        <p:spPr>
          <a:xfrm>
            <a:off x="7901796" y="928778"/>
            <a:ext cx="34045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>
                <a:ea typeface="+mn-lt"/>
                <a:cs typeface="+mn-lt"/>
              </a:rPr>
              <a:t> Figure di amanti</a:t>
            </a:r>
            <a:endParaRPr lang="it-IT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E4B15206-2970-4BA1-A179-FA45EA711531}"/>
              </a:ext>
            </a:extLst>
          </p:cNvPr>
          <p:cNvCxnSpPr/>
          <p:nvPr/>
        </p:nvCxnSpPr>
        <p:spPr>
          <a:xfrm>
            <a:off x="8772166" y="1346260"/>
            <a:ext cx="8627" cy="4399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2DEB7F9-EEEA-4E2C-B269-319D04FB755C}"/>
              </a:ext>
            </a:extLst>
          </p:cNvPr>
          <p:cNvSpPr txBox="1"/>
          <p:nvPr/>
        </p:nvSpPr>
        <p:spPr>
          <a:xfrm>
            <a:off x="8273810" y="2077168"/>
            <a:ext cx="222561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>
                <a:ea typeface="+mn-lt"/>
                <a:cs typeface="+mn-lt"/>
              </a:rPr>
              <a:t> l’amore appassionato per eccellenza</a:t>
            </a:r>
            <a:endParaRPr lang="it-IT">
              <a:cs typeface="Calibri" panose="020F0502020204030204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20F8997-FB53-42D6-8FE2-616449CA8528}"/>
              </a:ext>
            </a:extLst>
          </p:cNvPr>
          <p:cNvSpPr txBox="1"/>
          <p:nvPr/>
        </p:nvSpPr>
        <p:spPr>
          <a:xfrm>
            <a:off x="8129138" y="170245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>
                <a:cs typeface="Calibri"/>
              </a:rPr>
              <a:t>Rappresentano: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9FC76F61-9A35-45A4-AB46-594FEE88D089}"/>
              </a:ext>
            </a:extLst>
          </p:cNvPr>
          <p:cNvCxnSpPr/>
          <p:nvPr/>
        </p:nvCxnSpPr>
        <p:spPr>
          <a:xfrm flipH="1">
            <a:off x="6161417" y="1357943"/>
            <a:ext cx="1731033" cy="3536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44D41B2-E46D-432F-BF30-75493B0F5621}"/>
              </a:ext>
            </a:extLst>
          </p:cNvPr>
          <p:cNvSpPr txBox="1"/>
          <p:nvPr/>
        </p:nvSpPr>
        <p:spPr>
          <a:xfrm>
            <a:off x="5381266" y="171504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>
                <a:cs typeface="Calibri"/>
              </a:rPr>
              <a:t>Corrispondono: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988FCD9-813B-4F0A-9F08-5AE57D522A2D}"/>
              </a:ext>
            </a:extLst>
          </p:cNvPr>
          <p:cNvSpPr txBox="1"/>
          <p:nvPr/>
        </p:nvSpPr>
        <p:spPr>
          <a:xfrm>
            <a:off x="5380367" y="2087951"/>
            <a:ext cx="203871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ea typeface="+mn-lt"/>
                <a:cs typeface="+mn-lt"/>
              </a:rPr>
              <a:t>Francesca da Rimini e Paolo Malatesta </a:t>
            </a:r>
            <a:endParaRPr lang="it-IT" dirty="0"/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5BBF4986-5B92-4C46-B64F-1588A9FAD248}"/>
              </a:ext>
            </a:extLst>
          </p:cNvPr>
          <p:cNvCxnSpPr/>
          <p:nvPr/>
        </p:nvCxnSpPr>
        <p:spPr>
          <a:xfrm>
            <a:off x="6221981" y="2735471"/>
            <a:ext cx="23004" cy="4111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6D56AE8-99C5-46EE-8731-4BADC2B1181E}"/>
              </a:ext>
            </a:extLst>
          </p:cNvPr>
          <p:cNvSpPr txBox="1"/>
          <p:nvPr/>
        </p:nvSpPr>
        <p:spPr>
          <a:xfrm>
            <a:off x="5378570" y="3135702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cs typeface="Calibri"/>
              </a:rPr>
              <a:t>Realmente </a:t>
            </a:r>
            <a:r>
              <a:rPr lang="it-IT" dirty="0">
                <a:ea typeface="+mn-lt"/>
                <a:cs typeface="+mn-lt"/>
              </a:rPr>
              <a:t>vissuti nel Medioevo</a:t>
            </a:r>
            <a:endParaRPr lang="it-IT" dirty="0">
              <a:cs typeface="Calibri"/>
            </a:endParaRP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DB02F1FB-CCAB-4003-B709-7466F6950D1B}"/>
              </a:ext>
            </a:extLst>
          </p:cNvPr>
          <p:cNvCxnSpPr/>
          <p:nvPr/>
        </p:nvCxnSpPr>
        <p:spPr>
          <a:xfrm>
            <a:off x="9613241" y="1367827"/>
            <a:ext cx="1791417" cy="3393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91EAF58-0CB6-443F-A5E9-F64804A7D81A}"/>
              </a:ext>
            </a:extLst>
          </p:cNvPr>
          <p:cNvSpPr txBox="1"/>
          <p:nvPr/>
        </p:nvSpPr>
        <p:spPr>
          <a:xfrm>
            <a:off x="10221943" y="2141867"/>
            <a:ext cx="185180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>
                <a:cs typeface="Calibri"/>
              </a:rPr>
              <a:t> nel V canto della Divina Commedia da Dante Alighieri</a:t>
            </a:r>
            <a:endParaRPr lang="it-IT"/>
          </a:p>
          <a:p>
            <a:endParaRPr lang="it-IT">
              <a:cs typeface="Calibri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8760A3A-5A58-445C-9D26-893AB4EF736E}"/>
              </a:ext>
            </a:extLst>
          </p:cNvPr>
          <p:cNvSpPr txBox="1"/>
          <p:nvPr/>
        </p:nvSpPr>
        <p:spPr>
          <a:xfrm>
            <a:off x="10508591" y="1709648"/>
            <a:ext cx="42528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>
                <a:cs typeface="Calibri"/>
              </a:rPr>
              <a:t>Rappresentati: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B624920E-738E-478F-B97A-1BD85E78B67A}"/>
              </a:ext>
            </a:extLst>
          </p:cNvPr>
          <p:cNvCxnSpPr/>
          <p:nvPr/>
        </p:nvCxnSpPr>
        <p:spPr>
          <a:xfrm>
            <a:off x="11364583" y="3018527"/>
            <a:ext cx="23004" cy="425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829C2F3-CC51-43E2-9466-181A45D9A20D}"/>
              </a:ext>
            </a:extLst>
          </p:cNvPr>
          <p:cNvSpPr txBox="1"/>
          <p:nvPr/>
        </p:nvSpPr>
        <p:spPr>
          <a:xfrm>
            <a:off x="10219247" y="3418757"/>
            <a:ext cx="215372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>
                <a:ea typeface="+mn-lt"/>
                <a:cs typeface="+mn-lt"/>
              </a:rPr>
              <a:t>nel cerchio della lussuria nell’inferno 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F6A6A91-8E5A-4427-B2A0-5A73D12E17E3}"/>
              </a:ext>
            </a:extLst>
          </p:cNvPr>
          <p:cNvSpPr txBox="1"/>
          <p:nvPr/>
        </p:nvSpPr>
        <p:spPr>
          <a:xfrm>
            <a:off x="3200400" y="3919268"/>
            <a:ext cx="290135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2800" b="1">
                <a:cs typeface="Calibri"/>
              </a:rPr>
              <a:t>La storia :</a:t>
            </a:r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439E7AF-97A0-4A83-A50C-0256536A1534}"/>
              </a:ext>
            </a:extLst>
          </p:cNvPr>
          <p:cNvSpPr txBox="1"/>
          <p:nvPr/>
        </p:nvSpPr>
        <p:spPr>
          <a:xfrm>
            <a:off x="4449433" y="5182678"/>
            <a:ext cx="38215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>
              <a:cs typeface="Calibri"/>
            </a:endParaRPr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09C08487-65FA-434F-8D38-6AD7A26FF0FB}"/>
              </a:ext>
            </a:extLst>
          </p:cNvPr>
          <p:cNvSpPr/>
          <p:nvPr/>
        </p:nvSpPr>
        <p:spPr>
          <a:xfrm>
            <a:off x="214942" y="4578469"/>
            <a:ext cx="3364301" cy="905773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>
                <a:ea typeface="+mn-lt"/>
                <a:cs typeface="+mn-lt"/>
              </a:rPr>
              <a:t>1. La famiglia di </a:t>
            </a:r>
            <a:r>
              <a:rPr lang="it-IT">
                <a:cs typeface="Calibri"/>
              </a:rPr>
              <a:t>Ravenna da Polenta e quella di Malatesta di Rimini si alleano </a:t>
            </a:r>
            <a:endParaRPr lang="it-IT"/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53422F8B-464B-474F-9B20-AD258C47BA0D}"/>
              </a:ext>
            </a:extLst>
          </p:cNvPr>
          <p:cNvSpPr/>
          <p:nvPr/>
        </p:nvSpPr>
        <p:spPr>
          <a:xfrm>
            <a:off x="4067175" y="4520062"/>
            <a:ext cx="4011285" cy="1193321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Calibri"/>
              </a:rPr>
              <a:t>2. Il patto è suggellato dal matrimonio combinato della giovane Francesca da Polenta e Gianciotto dei Malatesta. Francesca è convinta con l’inganno</a:t>
            </a:r>
            <a:endParaRPr lang="it-IT" dirty="0"/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1B953194-049D-4527-844B-A83ABC2FB830}"/>
              </a:ext>
            </a:extLst>
          </p:cNvPr>
          <p:cNvSpPr/>
          <p:nvPr/>
        </p:nvSpPr>
        <p:spPr>
          <a:xfrm>
            <a:off x="654349" y="5549838"/>
            <a:ext cx="2746074" cy="1236453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cs typeface="Calibri"/>
              </a:rPr>
              <a:t>3. Francesca si innamora del fratello di Gianciotto, di nome Paolo Malatesta, che ricambia il suo amore</a:t>
            </a:r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7F26CA4A-1DE1-42E8-8FA2-90997DCA8B56}"/>
              </a:ext>
            </a:extLst>
          </p:cNvPr>
          <p:cNvSpPr/>
          <p:nvPr/>
        </p:nvSpPr>
        <p:spPr>
          <a:xfrm>
            <a:off x="4449073" y="5778981"/>
            <a:ext cx="2731697" cy="948904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cs typeface="Calibri"/>
              </a:rPr>
              <a:t>4. furono sorpresi dal marito, che li uccise entrambi.</a:t>
            </a:r>
            <a:endParaRPr lang="it-IT" dirty="0"/>
          </a:p>
        </p:txBody>
      </p: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975660C6-917B-45EA-B295-3B5B50A73D07}"/>
              </a:ext>
            </a:extLst>
          </p:cNvPr>
          <p:cNvCxnSpPr/>
          <p:nvPr/>
        </p:nvCxnSpPr>
        <p:spPr>
          <a:xfrm flipV="1">
            <a:off x="3585533" y="5110973"/>
            <a:ext cx="468704" cy="57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E3E2684B-A9DE-4425-810B-FC52B26923B0}"/>
              </a:ext>
            </a:extLst>
          </p:cNvPr>
          <p:cNvCxnSpPr/>
          <p:nvPr/>
        </p:nvCxnSpPr>
        <p:spPr>
          <a:xfrm flipH="1">
            <a:off x="3406356" y="5532767"/>
            <a:ext cx="667109" cy="6268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822AE21B-93E9-4385-B625-2C3DE3082B50}"/>
              </a:ext>
            </a:extLst>
          </p:cNvPr>
          <p:cNvCxnSpPr/>
          <p:nvPr/>
        </p:nvCxnSpPr>
        <p:spPr>
          <a:xfrm flipV="1">
            <a:off x="3396833" y="6173099"/>
            <a:ext cx="1043794" cy="201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CB13CA6-437B-4CFE-B087-1DC733370D13}"/>
              </a:ext>
            </a:extLst>
          </p:cNvPr>
          <p:cNvSpPr txBox="1"/>
          <p:nvPr/>
        </p:nvSpPr>
        <p:spPr>
          <a:xfrm>
            <a:off x="3541690" y="2989976"/>
            <a:ext cx="7418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Paolo 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614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5C9F0B6C-11E5-471D-B55F-253AAFAFD4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0"/>
            <a:ext cx="8229024" cy="1244291"/>
          </a:xfrm>
          <a:ln/>
        </p:spPr>
        <p:txBody>
          <a:bodyPr/>
          <a:lstStyle/>
          <a:p>
            <a:pPr>
              <a:lnSpc>
                <a:spcPct val="103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it-IT" altLang="ru-RU" sz="3300" b="1">
                <a:latin typeface="Didot" charset="0"/>
              </a:rPr>
              <a:t>La condizione della donna </a:t>
            </a:r>
            <a:br>
              <a:rPr lang="it-IT" altLang="ru-RU" sz="3300" b="1">
                <a:latin typeface="Didot" charset="0"/>
              </a:rPr>
            </a:br>
            <a:r>
              <a:rPr lang="it-IT" altLang="ru-RU" sz="3300" b="1">
                <a:latin typeface="Didot" charset="0"/>
              </a:rPr>
              <a:t>all'epoca di Dante</a:t>
            </a:r>
            <a:r>
              <a:rPr lang="it-IT" altLang="ru-RU" sz="3300">
                <a:latin typeface="Canela Text" charset="0"/>
              </a:rPr>
              <a:t> </a:t>
            </a:r>
          </a:p>
        </p:txBody>
      </p:sp>
      <p:sp>
        <p:nvSpPr>
          <p:cNvPr id="3074" name="Text Box 2">
            <a:extLst>
              <a:ext uri="{FF2B5EF4-FFF2-40B4-BE49-F238E27FC236}">
                <a16:creationId xmlns:a16="http://schemas.microsoft.com/office/drawing/2014/main" id="{CE22D3E6-E02E-4D26-9F52-E094A313E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7017" y="2425697"/>
            <a:ext cx="3063938" cy="97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5226" rIns="81646" bIns="40823" anchor="t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it-IT" altLang="ru-RU" dirty="0">
                <a:latin typeface="Arial"/>
                <a:ea typeface="Arial Unicode MS"/>
                <a:cs typeface="Arial Unicode MS"/>
              </a:rPr>
              <a:t>Tramite tra l'uomo e Dio:  </a:t>
            </a:r>
            <a:r>
              <a:rPr lang="it-IT" altLang="ru-RU" sz="2400" dirty="0">
                <a:solidFill>
                  <a:srgbClr val="CC6699"/>
                </a:solidFill>
                <a:latin typeface="SignPainter"/>
                <a:ea typeface="Arial Unicode MS"/>
                <a:cs typeface="Arial Unicode MS"/>
              </a:rPr>
              <a:t> </a:t>
            </a:r>
            <a:r>
              <a:rPr lang="it-IT" altLang="ru-RU" dirty="0">
                <a:latin typeface="Arial"/>
                <a:ea typeface="Arial Unicode MS"/>
                <a:cs typeface="Arial Unicode MS"/>
              </a:rPr>
              <a:t>Beatrice accompagna  Dante nel paradiso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39E49BE9-F5F8-42E6-B6A6-64FE3FDC1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7292" y="1126803"/>
            <a:ext cx="5417211" cy="139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5226" rIns="81646" bIns="40823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>
                <a:srgbClr val="CC6699"/>
              </a:buClr>
              <a:buSzPct val="45000"/>
              <a:buFont typeface="Wingdings" panose="05000000000000000000" pitchFamily="2" charset="2"/>
              <a:buChar char=""/>
            </a:pPr>
            <a:r>
              <a:rPr lang="it-IT" altLang="ru-RU" dirty="0"/>
              <a:t>La donna di quell'epoca aveva 2 compiti:  le cure casalinghe e la procreazione.</a:t>
            </a:r>
          </a:p>
          <a:p>
            <a:pPr>
              <a:buClr>
                <a:srgbClr val="CC6699"/>
              </a:buClr>
              <a:buSzPct val="45000"/>
              <a:buFont typeface="Wingdings" panose="05000000000000000000" pitchFamily="2" charset="2"/>
              <a:buNone/>
            </a:pPr>
            <a:r>
              <a:rPr lang="it-IT" altLang="ru-RU" dirty="0"/>
              <a:t>Poiché era ritenuta inferiore, la sua educazione e formazione culturale era quasi del tutto trascurata  </a:t>
            </a:r>
          </a:p>
          <a:p>
            <a:pPr>
              <a:buClr>
                <a:srgbClr val="CC6699"/>
              </a:buClr>
              <a:buSzPct val="45000"/>
              <a:buFont typeface="Wingdings" panose="05000000000000000000" pitchFamily="2" charset="2"/>
              <a:buNone/>
            </a:pPr>
            <a:endParaRPr lang="it-IT" altLang="ru-RU" dirty="0"/>
          </a:p>
          <a:p>
            <a:pPr>
              <a:buSzPct val="45000"/>
              <a:buFont typeface="Wingdings" panose="05000000000000000000" pitchFamily="2" charset="2"/>
              <a:buNone/>
            </a:pPr>
            <a:endParaRPr lang="it-IT" altLang="ru-RU" dirty="0"/>
          </a:p>
          <a:p>
            <a:pPr>
              <a:buClrTx/>
              <a:buSzTx/>
              <a:buFontTx/>
              <a:buNone/>
            </a:pPr>
            <a:endParaRPr lang="it-IT" altLang="ru-RU" dirty="0"/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64BB1B06-5A60-4BFC-BDA0-44CFE2FF4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4250" y="3548670"/>
            <a:ext cx="3266263" cy="89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5226" rIns="81646" bIns="40823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endParaRPr lang="it-IT" altLang="ru-RU" dirty="0"/>
          </a:p>
        </p:txBody>
      </p:sp>
      <p:sp>
        <p:nvSpPr>
          <p:cNvPr id="3077" name="Line 5">
            <a:extLst>
              <a:ext uri="{FF2B5EF4-FFF2-40B4-BE49-F238E27FC236}">
                <a16:creationId xmlns:a16="http://schemas.microsoft.com/office/drawing/2014/main" id="{FCB59761-051C-4DB5-BFF6-6FC4360D9C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96639" y="4245566"/>
            <a:ext cx="525655" cy="587582"/>
          </a:xfrm>
          <a:prstGeom prst="line">
            <a:avLst/>
          </a:prstGeom>
          <a:noFill/>
          <a:ln w="28800" cap="flat">
            <a:solidFill>
              <a:srgbClr val="CC66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8" name="Line 6">
            <a:extLst>
              <a:ext uri="{FF2B5EF4-FFF2-40B4-BE49-F238E27FC236}">
                <a16:creationId xmlns:a16="http://schemas.microsoft.com/office/drawing/2014/main" id="{66E79898-240E-4BA4-89F8-C70FF413EFD0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1209" y="4245566"/>
            <a:ext cx="587582" cy="587582"/>
          </a:xfrm>
          <a:prstGeom prst="line">
            <a:avLst/>
          </a:prstGeom>
          <a:noFill/>
          <a:ln w="28800" cap="flat">
            <a:solidFill>
              <a:srgbClr val="CC66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0B017992-54BE-4DFC-ADE0-E7F46A4A3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0110" y="4899395"/>
            <a:ext cx="1568325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5226" rIns="81646" bIns="40823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it-IT" altLang="ru-RU"/>
              <a:t>Il saluto della </a:t>
            </a:r>
          </a:p>
          <a:p>
            <a:r>
              <a:rPr lang="it-IT" altLang="ru-RU"/>
              <a:t>donna </a:t>
            </a:r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id="{594EFEA0-2D64-47E5-BC95-9205AE98E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5349" y="4899395"/>
            <a:ext cx="1568325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5226" rIns="81646" bIns="40823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it-IT" altLang="ru-RU"/>
              <a:t>La morte della donna amata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796B4DF6-1313-4D47-8D66-D2FBC9E45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668" y="5753405"/>
            <a:ext cx="2220713" cy="64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5226" rIns="81646" bIns="40823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it-IT" altLang="ru-RU"/>
              <a:t>Segno di benevolenza e salvezza eterna </a:t>
            </a:r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0F1F2086-CAB2-4301-B518-69F3E8344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489" y="5747645"/>
            <a:ext cx="1960046" cy="77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5226" rIns="81646" bIns="40823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it-IT" altLang="ru-RU"/>
              <a:t>Non una fine ma inizio della vita vera nell'eternità</a:t>
            </a:r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id="{CDA19A4D-882A-4FCD-A80B-FB107D8AF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9133" y="5445213"/>
            <a:ext cx="1440" cy="308192"/>
          </a:xfrm>
          <a:prstGeom prst="line">
            <a:avLst/>
          </a:prstGeom>
          <a:noFill/>
          <a:ln w="28800" cap="flat">
            <a:solidFill>
              <a:srgbClr val="CC66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4" name="Line 12">
            <a:extLst>
              <a:ext uri="{FF2B5EF4-FFF2-40B4-BE49-F238E27FC236}">
                <a16:creationId xmlns:a16="http://schemas.microsoft.com/office/drawing/2014/main" id="{E88C29A7-3A83-4198-87DB-4339690CB574}"/>
              </a:ext>
            </a:extLst>
          </p:cNvPr>
          <p:cNvSpPr>
            <a:spLocks noChangeShapeType="1"/>
          </p:cNvSpPr>
          <p:nvPr/>
        </p:nvSpPr>
        <p:spPr bwMode="auto">
          <a:xfrm>
            <a:off x="9883599" y="5445213"/>
            <a:ext cx="1440" cy="302432"/>
          </a:xfrm>
          <a:prstGeom prst="line">
            <a:avLst/>
          </a:prstGeom>
          <a:noFill/>
          <a:ln w="28800" cap="flat">
            <a:solidFill>
              <a:srgbClr val="CC66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85" name="Picture 13">
            <a:extLst>
              <a:ext uri="{FF2B5EF4-FFF2-40B4-BE49-F238E27FC236}">
                <a16:creationId xmlns:a16="http://schemas.microsoft.com/office/drawing/2014/main" id="{F11787F7-CCEC-49B1-B4CF-6E82DA790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016" y="4380820"/>
            <a:ext cx="4049705" cy="241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669C0511-D069-4371-969F-810FB9119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91" y="1697940"/>
            <a:ext cx="1371024" cy="215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7" name="AutoShape 15">
            <a:extLst>
              <a:ext uri="{FF2B5EF4-FFF2-40B4-BE49-F238E27FC236}">
                <a16:creationId xmlns:a16="http://schemas.microsoft.com/office/drawing/2014/main" id="{514D2BFA-23E6-4706-9D6E-AFCDF4645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0998" y="3395877"/>
            <a:ext cx="2089659" cy="783442"/>
          </a:xfrm>
          <a:prstGeom prst="roundRect">
            <a:avLst>
              <a:gd name="adj" fmla="val 16667"/>
            </a:avLst>
          </a:prstGeom>
          <a:solidFill>
            <a:srgbClr val="CC9999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55226" rIns="81646" bIns="40823" anchor="ctr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it-IT" altLang="ru-RU"/>
              <a:t>2 temi originali nella</a:t>
            </a:r>
          </a:p>
          <a:p>
            <a:pPr algn="ctr"/>
            <a:r>
              <a:rPr lang="it-IT" altLang="ru-RU"/>
              <a:t>Poesia di Dante</a:t>
            </a:r>
          </a:p>
        </p:txBody>
      </p:sp>
      <p:sp>
        <p:nvSpPr>
          <p:cNvPr id="3088" name="AutoShape 16">
            <a:extLst>
              <a:ext uri="{FF2B5EF4-FFF2-40B4-BE49-F238E27FC236}">
                <a16:creationId xmlns:a16="http://schemas.microsoft.com/office/drawing/2014/main" id="{29170FC4-6D00-48EB-87E2-2D1F11E21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660" y="1192857"/>
            <a:ext cx="2743488" cy="1175163"/>
          </a:xfrm>
          <a:prstGeom prst="horizontalScroll">
            <a:avLst>
              <a:gd name="adj" fmla="val 12500"/>
            </a:avLst>
          </a:prstGeom>
          <a:solidFill>
            <a:srgbClr val="CC9999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55226" rIns="81646" bIns="40823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it-IT" altLang="ru-RU"/>
              <a:t>Donna rappresentata </a:t>
            </a:r>
          </a:p>
          <a:p>
            <a:pPr algn="ctr"/>
            <a:r>
              <a:rPr lang="it-IT" altLang="ru-RU"/>
              <a:t>Come una figura angelica</a:t>
            </a:r>
          </a:p>
        </p:txBody>
      </p:sp>
    </p:spTree>
    <p:extLst>
      <p:ext uri="{BB962C8B-B14F-4D97-AF65-F5344CB8AC3E}">
        <p14:creationId xmlns:p14="http://schemas.microsoft.com/office/powerpoint/2010/main" val="3618485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1980740" y="149903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it-IT" sz="3300" b="1" i="1" dirty="0">
                <a:latin typeface="Cambria"/>
                <a:ea typeface="Cambria"/>
                <a:cs typeface="Cambria"/>
                <a:sym typeface="Cambria"/>
              </a:rPr>
              <a:t>LA CONDIZIONE DELLA DONNA OGGI</a:t>
            </a:r>
            <a:endParaRPr sz="3300" dirty="0"/>
          </a:p>
        </p:txBody>
      </p:sp>
      <p:sp>
        <p:nvSpPr>
          <p:cNvPr id="64" name="Google Shape;64;p14"/>
          <p:cNvSpPr txBox="1"/>
          <p:nvPr/>
        </p:nvSpPr>
        <p:spPr>
          <a:xfrm>
            <a:off x="1588839" y="1471595"/>
            <a:ext cx="2187752" cy="139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91729" indent="-293797">
              <a:buSzPts val="900"/>
              <a:buFont typeface="Noto Sans Symbols"/>
              <a:buChar char="●"/>
            </a:pPr>
            <a:r>
              <a:rPr lang="it-IT" sz="1800" dirty="0">
                <a:latin typeface="Cambria"/>
                <a:ea typeface="Cambria"/>
                <a:cs typeface="Cambria"/>
                <a:sym typeface="Cambria"/>
              </a:rPr>
              <a:t>Nell' antichità la donna considerata come un essere </a:t>
            </a:r>
            <a:endParaRPr lang="it-IT" sz="1800" dirty="0"/>
          </a:p>
        </p:txBody>
      </p:sp>
      <p:sp>
        <p:nvSpPr>
          <p:cNvPr id="65" name="Google Shape;65;p14"/>
          <p:cNvSpPr txBox="1"/>
          <p:nvPr/>
        </p:nvSpPr>
        <p:spPr>
          <a:xfrm rot="10800000" flipV="1">
            <a:off x="3323581" y="3622886"/>
            <a:ext cx="1120126" cy="438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46" tIns="40823" rIns="81646" bIns="40823" anchor="t" anchorCtr="0">
            <a:noAutofit/>
          </a:bodyPr>
          <a:lstStyle/>
          <a:p>
            <a:r>
              <a:rPr lang="it-IT" sz="1600" dirty="0"/>
              <a:t>inutile</a:t>
            </a:r>
            <a:endParaRPr sz="1600" dirty="0"/>
          </a:p>
        </p:txBody>
      </p:sp>
      <p:sp>
        <p:nvSpPr>
          <p:cNvPr id="66" name="Google Shape;66;p14"/>
          <p:cNvSpPr txBox="1"/>
          <p:nvPr/>
        </p:nvSpPr>
        <p:spPr>
          <a:xfrm>
            <a:off x="4985326" y="1294913"/>
            <a:ext cx="2427183" cy="1269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91910" indent="-293933">
              <a:buSzPts val="900"/>
              <a:buFont typeface="Noto Sans Symbols"/>
              <a:buChar char="●"/>
            </a:pPr>
            <a:r>
              <a:rPr lang="it-IT" sz="1800">
                <a:latin typeface="Cambria"/>
                <a:ea typeface="Cambria"/>
                <a:cs typeface="Cambria"/>
                <a:sym typeface="Cambria"/>
              </a:rPr>
              <a:t>-8 marzo: festa    della donna</a:t>
            </a:r>
            <a:endParaRPr sz="1800"/>
          </a:p>
          <a:p>
            <a:pPr marL="391910" indent="-242086">
              <a:spcBef>
                <a:spcPts val="1283"/>
              </a:spcBef>
              <a:buSzPts val="900"/>
            </a:pPr>
            <a:endParaRPr sz="1800"/>
          </a:p>
        </p:txBody>
      </p:sp>
      <p:sp>
        <p:nvSpPr>
          <p:cNvPr id="67" name="Google Shape;67;p14"/>
          <p:cNvSpPr/>
          <p:nvPr/>
        </p:nvSpPr>
        <p:spPr>
          <a:xfrm>
            <a:off x="7545103" y="1765195"/>
            <a:ext cx="2649588" cy="1837696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4"/>
          <p:cNvSpPr/>
          <p:nvPr/>
        </p:nvSpPr>
        <p:spPr>
          <a:xfrm>
            <a:off x="7545103" y="4147636"/>
            <a:ext cx="2649588" cy="1801119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4"/>
          <p:cNvSpPr txBox="1"/>
          <p:nvPr/>
        </p:nvSpPr>
        <p:spPr>
          <a:xfrm>
            <a:off x="5050644" y="3652442"/>
            <a:ext cx="2361866" cy="130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91910" indent="-293933" algn="ctr">
              <a:buSzPts val="900"/>
              <a:buFont typeface="Noto Sans Symbols"/>
              <a:buChar char="●"/>
            </a:pPr>
            <a:r>
              <a:rPr lang="it-IT" sz="1800" dirty="0">
                <a:latin typeface="Cambria"/>
                <a:ea typeface="Cambria"/>
                <a:cs typeface="Cambria"/>
                <a:sym typeface="Cambria"/>
              </a:rPr>
              <a:t>-25 novembre: giornata mondiale contro la violenza sulle donne</a:t>
            </a:r>
            <a:endParaRPr sz="1800" dirty="0"/>
          </a:p>
        </p:txBody>
      </p:sp>
      <p:sp>
        <p:nvSpPr>
          <p:cNvPr id="70" name="Google Shape;70;p14"/>
          <p:cNvSpPr txBox="1"/>
          <p:nvPr/>
        </p:nvSpPr>
        <p:spPr>
          <a:xfrm>
            <a:off x="2119234" y="4147636"/>
            <a:ext cx="2611619" cy="198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91910" indent="-293933">
              <a:buSzPts val="900"/>
              <a:buFont typeface="Noto Sans Symbols"/>
              <a:buChar char="●"/>
            </a:pPr>
            <a:r>
              <a:rPr lang="it-IT" sz="1800">
                <a:latin typeface="Cambria"/>
                <a:ea typeface="Cambria"/>
                <a:cs typeface="Cambria"/>
                <a:sym typeface="Cambria"/>
              </a:rPr>
              <a:t>Evoluzione nella società occidentale</a:t>
            </a:r>
            <a:endParaRPr sz="1800"/>
          </a:p>
        </p:txBody>
      </p:sp>
      <p:sp>
        <p:nvSpPr>
          <p:cNvPr id="71" name="Google Shape;71;p14"/>
          <p:cNvSpPr txBox="1"/>
          <p:nvPr/>
        </p:nvSpPr>
        <p:spPr>
          <a:xfrm>
            <a:off x="4136531" y="3055527"/>
            <a:ext cx="999161" cy="34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46" tIns="40823" rIns="81646" bIns="40823" anchor="t" anchorCtr="0">
            <a:noAutofit/>
          </a:bodyPr>
          <a:lstStyle/>
          <a:p>
            <a:r>
              <a:rPr lang="it-IT" sz="1600"/>
              <a:t>debole</a:t>
            </a:r>
            <a:endParaRPr sz="1600"/>
          </a:p>
        </p:txBody>
      </p:sp>
      <p:sp>
        <p:nvSpPr>
          <p:cNvPr id="72" name="Google Shape;72;p14"/>
          <p:cNvSpPr txBox="1"/>
          <p:nvPr/>
        </p:nvSpPr>
        <p:spPr>
          <a:xfrm>
            <a:off x="1784789" y="4722100"/>
            <a:ext cx="1698244" cy="89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46" tIns="40823" rIns="81646" bIns="40823" anchor="t" anchorCtr="0">
            <a:noAutofit/>
          </a:bodyPr>
          <a:lstStyle/>
          <a:p>
            <a:pPr algn="ctr"/>
            <a:r>
              <a:rPr lang="it-IT" sz="1800">
                <a:latin typeface="Cambria"/>
                <a:ea typeface="Cambria"/>
                <a:cs typeface="Cambria"/>
                <a:sym typeface="Cambria"/>
              </a:rPr>
              <a:t>lotta per raggiungere la </a:t>
            </a:r>
            <a:r>
              <a:rPr lang="it-IT" sz="1800" u="sng">
                <a:latin typeface="Cambria"/>
                <a:ea typeface="Cambria"/>
                <a:cs typeface="Cambria"/>
                <a:sym typeface="Cambria"/>
              </a:rPr>
              <a:t>parità dei sessi</a:t>
            </a:r>
            <a:endParaRPr sz="1800"/>
          </a:p>
        </p:txBody>
      </p:sp>
      <p:cxnSp>
        <p:nvCxnSpPr>
          <p:cNvPr id="73" name="Google Shape;73;p14"/>
          <p:cNvCxnSpPr/>
          <p:nvPr/>
        </p:nvCxnSpPr>
        <p:spPr>
          <a:xfrm>
            <a:off x="6072902" y="2175902"/>
            <a:ext cx="0" cy="391903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4" name="Google Shape;74;p14"/>
          <p:cNvSpPr txBox="1"/>
          <p:nvPr/>
        </p:nvSpPr>
        <p:spPr>
          <a:xfrm>
            <a:off x="4995674" y="1804167"/>
            <a:ext cx="2155464" cy="67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46" tIns="40823" rIns="81646" bIns="40823" anchor="t" anchorCtr="0">
            <a:noAutofit/>
          </a:bodyPr>
          <a:lstStyle/>
          <a:p>
            <a:pPr algn="ctr"/>
            <a:r>
              <a:rPr lang="it-IT" sz="1800">
                <a:latin typeface="Cambria"/>
                <a:ea typeface="Cambria"/>
                <a:cs typeface="Cambria"/>
                <a:sym typeface="Cambria"/>
              </a:rPr>
              <a:t>per celebrare i diritti delle donne</a:t>
            </a:r>
            <a:endParaRPr sz="1800"/>
          </a:p>
        </p:txBody>
      </p:sp>
      <p:cxnSp>
        <p:nvCxnSpPr>
          <p:cNvPr id="75" name="Google Shape;75;p14"/>
          <p:cNvCxnSpPr/>
          <p:nvPr/>
        </p:nvCxnSpPr>
        <p:spPr>
          <a:xfrm>
            <a:off x="7140790" y="5094734"/>
            <a:ext cx="0" cy="58785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" name="Google Shape;76;p14"/>
          <p:cNvCxnSpPr/>
          <p:nvPr/>
        </p:nvCxnSpPr>
        <p:spPr>
          <a:xfrm flipH="1" flipV="1">
            <a:off x="6487617" y="5346735"/>
            <a:ext cx="710686" cy="1437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7" name="Google Shape;77;p14"/>
          <p:cNvSpPr txBox="1"/>
          <p:nvPr/>
        </p:nvSpPr>
        <p:spPr>
          <a:xfrm>
            <a:off x="5330934" y="4793371"/>
            <a:ext cx="1484554" cy="123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46" tIns="40823" rIns="81646" bIns="40823" anchor="t" anchorCtr="0">
            <a:noAutofit/>
          </a:bodyPr>
          <a:lstStyle/>
          <a:p>
            <a:pPr algn="ctr"/>
            <a:r>
              <a:rPr lang="it-IT" sz="1800" dirty="0">
                <a:latin typeface="Cambria"/>
                <a:ea typeface="Cambria"/>
                <a:cs typeface="Cambria"/>
                <a:sym typeface="Cambria"/>
              </a:rPr>
              <a:t>storia delle sorelle </a:t>
            </a:r>
            <a:r>
              <a:rPr lang="it-IT" sz="1800" dirty="0" err="1">
                <a:latin typeface="Cambria"/>
                <a:ea typeface="Cambria"/>
                <a:cs typeface="Cambria"/>
                <a:sym typeface="Cambria"/>
              </a:rPr>
              <a:t>Mirabal</a:t>
            </a:r>
            <a:endParaRPr sz="1800" dirty="0"/>
          </a:p>
        </p:txBody>
      </p:sp>
      <p:sp>
        <p:nvSpPr>
          <p:cNvPr id="78" name="Google Shape;78;p14"/>
          <p:cNvSpPr/>
          <p:nvPr/>
        </p:nvSpPr>
        <p:spPr>
          <a:xfrm>
            <a:off x="91563" y="2892545"/>
            <a:ext cx="1644857" cy="1376990"/>
          </a:xfrm>
          <a:prstGeom prst="wedgeRoundRectCallout">
            <a:avLst>
              <a:gd name="adj1" fmla="val 16709"/>
              <a:gd name="adj2" fmla="val 91711"/>
              <a:gd name="adj3" fmla="val 16667"/>
            </a:avLst>
          </a:prstGeom>
          <a:solidFill>
            <a:srgbClr val="CFE7F5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46" tIns="40823" rIns="81646" bIns="40823" anchor="ctr" anchorCtr="0">
            <a:noAutofit/>
          </a:bodyPr>
          <a:lstStyle/>
          <a:p>
            <a:pPr algn="ctr"/>
            <a:r>
              <a:rPr lang="it-IT" sz="1200" dirty="0"/>
              <a:t>in alcune </a:t>
            </a:r>
            <a:endParaRPr sz="1200" dirty="0"/>
          </a:p>
          <a:p>
            <a:pPr algn="ctr"/>
            <a:r>
              <a:rPr lang="it-IT" sz="1200" dirty="0"/>
              <a:t>    zone del mondo</a:t>
            </a:r>
            <a:endParaRPr sz="1200" dirty="0"/>
          </a:p>
          <a:p>
            <a:pPr algn="ctr"/>
            <a:r>
              <a:rPr lang="it-IT" sz="1200" dirty="0"/>
              <a:t>però, </a:t>
            </a:r>
            <a:endParaRPr sz="1200" dirty="0"/>
          </a:p>
          <a:p>
            <a:pPr algn="ctr"/>
            <a:r>
              <a:rPr lang="it-IT" sz="1200" dirty="0"/>
              <a:t>viene </a:t>
            </a:r>
            <a:endParaRPr sz="1200" dirty="0"/>
          </a:p>
          <a:p>
            <a:pPr algn="ctr"/>
            <a:r>
              <a:rPr lang="it-IT" sz="1200" dirty="0"/>
              <a:t>praticato </a:t>
            </a:r>
            <a:endParaRPr sz="1200" dirty="0"/>
          </a:p>
          <a:p>
            <a:pPr algn="ctr"/>
            <a:r>
              <a:rPr lang="it-IT" sz="1200" dirty="0"/>
              <a:t>ancora </a:t>
            </a:r>
            <a:endParaRPr sz="1200" dirty="0"/>
          </a:p>
          <a:p>
            <a:pPr algn="ctr"/>
            <a:r>
              <a:rPr lang="it-IT" sz="1200" dirty="0"/>
              <a:t>l'infanticidio</a:t>
            </a:r>
            <a:endParaRPr sz="1200" dirty="0"/>
          </a:p>
        </p:txBody>
      </p:sp>
      <p:cxnSp>
        <p:nvCxnSpPr>
          <p:cNvPr id="79" name="Google Shape;79;p14"/>
          <p:cNvCxnSpPr/>
          <p:nvPr/>
        </p:nvCxnSpPr>
        <p:spPr>
          <a:xfrm>
            <a:off x="3744302" y="4572197"/>
            <a:ext cx="0" cy="45722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" name="Google Shape;80;p14"/>
          <p:cNvCxnSpPr/>
          <p:nvPr/>
        </p:nvCxnSpPr>
        <p:spPr>
          <a:xfrm rot="10800000">
            <a:off x="3352399" y="5029417"/>
            <a:ext cx="391903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1" name="Google Shape;81;p14"/>
          <p:cNvCxnSpPr/>
          <p:nvPr/>
        </p:nvCxnSpPr>
        <p:spPr>
          <a:xfrm>
            <a:off x="2176691" y="5682588"/>
            <a:ext cx="0" cy="445136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" name="Google Shape;82;p14"/>
          <p:cNvCxnSpPr/>
          <p:nvPr/>
        </p:nvCxnSpPr>
        <p:spPr>
          <a:xfrm>
            <a:off x="2176692" y="6127724"/>
            <a:ext cx="326585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3" name="Google Shape;83;p14"/>
          <p:cNvSpPr txBox="1"/>
          <p:nvPr/>
        </p:nvSpPr>
        <p:spPr>
          <a:xfrm>
            <a:off x="2372643" y="5715573"/>
            <a:ext cx="2351415" cy="101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46" tIns="40823" rIns="81646" bIns="40823" anchor="t" anchorCtr="0">
            <a:noAutofit/>
          </a:bodyPr>
          <a:lstStyle/>
          <a:p>
            <a:pPr algn="ctr"/>
            <a:r>
              <a:rPr lang="it-IT" sz="1600"/>
              <a:t>principio </a:t>
            </a:r>
            <a:endParaRPr sz="1600"/>
          </a:p>
          <a:p>
            <a:pPr algn="ctr"/>
            <a:r>
              <a:rPr lang="it-IT" sz="1600"/>
              <a:t>fondamentale </a:t>
            </a:r>
            <a:endParaRPr sz="1600"/>
          </a:p>
          <a:p>
            <a:pPr algn="ctr"/>
            <a:r>
              <a:rPr lang="it-IT" sz="1600"/>
              <a:t>di qualsiasi paese civile</a:t>
            </a:r>
            <a:endParaRPr sz="1600"/>
          </a:p>
        </p:txBody>
      </p:sp>
      <p:sp>
        <p:nvSpPr>
          <p:cNvPr id="84" name="Google Shape;84;p14"/>
          <p:cNvSpPr/>
          <p:nvPr/>
        </p:nvSpPr>
        <p:spPr>
          <a:xfrm>
            <a:off x="180018" y="4898782"/>
            <a:ext cx="1693235" cy="1262959"/>
          </a:xfrm>
          <a:prstGeom prst="wedgeRoundRectCallout">
            <a:avLst>
              <a:gd name="adj1" fmla="val 59894"/>
              <a:gd name="adj2" fmla="val 71608"/>
              <a:gd name="adj3" fmla="val 16667"/>
            </a:avLst>
          </a:prstGeom>
          <a:solidFill>
            <a:srgbClr val="CFE7F5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646" tIns="40823" rIns="81646" bIns="40823" anchor="ctr" anchorCtr="0">
            <a:noAutofit/>
          </a:bodyPr>
          <a:lstStyle/>
          <a:p>
            <a:pPr algn="ctr"/>
            <a:r>
              <a:rPr lang="it-IT" sz="1200" dirty="0"/>
              <a:t>le donne sono </a:t>
            </a:r>
            <a:endParaRPr sz="1200" dirty="0"/>
          </a:p>
          <a:p>
            <a:pPr algn="ctr"/>
            <a:r>
              <a:rPr lang="it-IT" sz="1200" dirty="0"/>
              <a:t>private delle libertà</a:t>
            </a:r>
            <a:endParaRPr sz="1200" dirty="0"/>
          </a:p>
          <a:p>
            <a:pPr algn="ctr"/>
            <a:r>
              <a:rPr lang="it-IT" sz="1200" dirty="0"/>
              <a:t>individuali, </a:t>
            </a:r>
          </a:p>
          <a:p>
            <a:pPr algn="ctr"/>
            <a:r>
              <a:rPr lang="it-IT" sz="1200" dirty="0"/>
              <a:t>dell'istruzione, </a:t>
            </a:r>
          </a:p>
          <a:p>
            <a:pPr algn="ctr"/>
            <a:r>
              <a:rPr lang="it-IT" sz="1200" dirty="0"/>
              <a:t>del lavoro </a:t>
            </a:r>
          </a:p>
          <a:p>
            <a:pPr algn="ctr"/>
            <a:r>
              <a:rPr lang="it-IT" sz="1200" dirty="0"/>
              <a:t>e del guidare</a:t>
            </a:r>
            <a:endParaRPr sz="1200" dirty="0"/>
          </a:p>
        </p:txBody>
      </p:sp>
      <p:sp>
        <p:nvSpPr>
          <p:cNvPr id="85" name="Google Shape;85;p14"/>
          <p:cNvSpPr txBox="1"/>
          <p:nvPr/>
        </p:nvSpPr>
        <p:spPr>
          <a:xfrm>
            <a:off x="3973915" y="3433052"/>
            <a:ext cx="1340119" cy="357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46" tIns="40823" rIns="81646" bIns="40823" anchor="t" anchorCtr="0">
            <a:noAutofit/>
          </a:bodyPr>
          <a:lstStyle/>
          <a:p>
            <a:r>
              <a:rPr lang="it-IT" sz="1600" dirty="0"/>
              <a:t>oggetto</a:t>
            </a:r>
            <a:endParaRPr sz="1600" dirty="0"/>
          </a:p>
        </p:txBody>
      </p:sp>
      <p:cxnSp>
        <p:nvCxnSpPr>
          <p:cNvPr id="88" name="Google Shape;88;p14"/>
          <p:cNvCxnSpPr>
            <a:cxnSpLocks/>
          </p:cNvCxnSpPr>
          <p:nvPr/>
        </p:nvCxnSpPr>
        <p:spPr>
          <a:xfrm>
            <a:off x="3483033" y="2608194"/>
            <a:ext cx="653498" cy="59234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9" name="Google Shape;89;p14"/>
          <p:cNvCxnSpPr>
            <a:cxnSpLocks/>
          </p:cNvCxnSpPr>
          <p:nvPr/>
        </p:nvCxnSpPr>
        <p:spPr>
          <a:xfrm>
            <a:off x="3187755" y="2679050"/>
            <a:ext cx="654441" cy="681899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0" name="Google Shape;90;p14"/>
          <p:cNvSpPr/>
          <p:nvPr/>
        </p:nvSpPr>
        <p:spPr>
          <a:xfrm>
            <a:off x="5314034" y="2608194"/>
            <a:ext cx="1959513" cy="849122"/>
          </a:xfrm>
          <a:prstGeom prst="ellipse">
            <a:avLst/>
          </a:prstGeom>
          <a:solidFill>
            <a:srgbClr val="CFE7F5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dirty="0"/>
          </a:p>
        </p:txBody>
      </p:sp>
      <p:sp>
        <p:nvSpPr>
          <p:cNvPr id="91" name="Google Shape;91;p14"/>
          <p:cNvSpPr txBox="1"/>
          <p:nvPr/>
        </p:nvSpPr>
        <p:spPr>
          <a:xfrm>
            <a:off x="5405511" y="2808257"/>
            <a:ext cx="1774665" cy="353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46" tIns="40823" rIns="81646" bIns="40823" anchor="t" anchorCtr="0">
            <a:noAutofit/>
          </a:bodyPr>
          <a:lstStyle/>
          <a:p>
            <a:r>
              <a:rPr lang="it-IT" sz="1800" i="1" dirty="0">
                <a:latin typeface="Cambria"/>
                <a:ea typeface="Cambria"/>
                <a:cs typeface="Cambria"/>
                <a:sym typeface="Cambria"/>
              </a:rPr>
              <a:t>Date importanti:</a:t>
            </a:r>
            <a:endParaRPr sz="1800" dirty="0"/>
          </a:p>
        </p:txBody>
      </p:sp>
      <p:cxnSp>
        <p:nvCxnSpPr>
          <p:cNvPr id="92" name="Google Shape;92;p14"/>
          <p:cNvCxnSpPr>
            <a:cxnSpLocks/>
          </p:cNvCxnSpPr>
          <p:nvPr/>
        </p:nvCxnSpPr>
        <p:spPr>
          <a:xfrm rot="10800000" flipH="1">
            <a:off x="5100718" y="1653289"/>
            <a:ext cx="216907" cy="1417109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3" name="Google Shape;93;p14"/>
          <p:cNvCxnSpPr>
            <a:cxnSpLocks/>
          </p:cNvCxnSpPr>
          <p:nvPr/>
        </p:nvCxnSpPr>
        <p:spPr>
          <a:xfrm>
            <a:off x="5084789" y="3019940"/>
            <a:ext cx="326585" cy="682019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" name="Connettore 2 1">
            <a:extLst>
              <a:ext uri="{FF2B5EF4-FFF2-40B4-BE49-F238E27FC236}">
                <a16:creationId xmlns:a16="http://schemas.microsoft.com/office/drawing/2014/main" id="{8216E091-AF21-4B1C-AA3E-45D5232BB32C}"/>
              </a:ext>
            </a:extLst>
          </p:cNvPr>
          <p:cNvCxnSpPr>
            <a:cxnSpLocks/>
          </p:cNvCxnSpPr>
          <p:nvPr/>
        </p:nvCxnSpPr>
        <p:spPr>
          <a:xfrm>
            <a:off x="2970785" y="3048058"/>
            <a:ext cx="396193" cy="554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722AF9EE-D992-43A3-B352-FBF63BD2301E}"/>
              </a:ext>
            </a:extLst>
          </p:cNvPr>
          <p:cNvCxnSpPr/>
          <p:nvPr/>
        </p:nvCxnSpPr>
        <p:spPr>
          <a:xfrm flipH="1">
            <a:off x="7198808" y="4762182"/>
            <a:ext cx="5007" cy="598930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BE95233C-5673-4AFD-AC49-F35B33CECE3E}"/>
              </a:ext>
            </a:extLst>
          </p:cNvPr>
          <p:cNvCxnSpPr>
            <a:cxnSpLocks/>
          </p:cNvCxnSpPr>
          <p:nvPr/>
        </p:nvCxnSpPr>
        <p:spPr>
          <a:xfrm flipH="1">
            <a:off x="3760819" y="4662367"/>
            <a:ext cx="5007" cy="598930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12A69401-71D4-49D4-BA05-558CE0398A39}"/>
              </a:ext>
            </a:extLst>
          </p:cNvPr>
          <p:cNvCxnSpPr>
            <a:cxnSpLocks/>
          </p:cNvCxnSpPr>
          <p:nvPr/>
        </p:nvCxnSpPr>
        <p:spPr>
          <a:xfrm flipH="1">
            <a:off x="2177947" y="5706588"/>
            <a:ext cx="5007" cy="412025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magine 6" descr="Immagine che contiene terra, rosso, scarpe, cordolo&#10;&#10;Descrizione generata automaticamente">
            <a:extLst>
              <a:ext uri="{FF2B5EF4-FFF2-40B4-BE49-F238E27FC236}">
                <a16:creationId xmlns:a16="http://schemas.microsoft.com/office/drawing/2014/main" id="{D7747220-E552-4B62-A3BF-ECC049481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606" y="4054170"/>
            <a:ext cx="2647010" cy="1815866"/>
          </a:xfrm>
          <a:prstGeom prst="rect">
            <a:avLst/>
          </a:prstGeom>
        </p:spPr>
      </p:pic>
      <p:pic>
        <p:nvPicPr>
          <p:cNvPr id="9" name="Immagine 9" descr="Immagine che contiene testo, edificio, camminando, persone&#10;&#10;Descrizione generata automaticamente">
            <a:extLst>
              <a:ext uri="{FF2B5EF4-FFF2-40B4-BE49-F238E27FC236}">
                <a16:creationId xmlns:a16="http://schemas.microsoft.com/office/drawing/2014/main" id="{15FFFE6A-A364-4445-A4AB-682F1FB83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238" y="1622606"/>
            <a:ext cx="2575261" cy="184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19041EA-517C-41E4-8F0E-0B5CD46738A0}"/>
              </a:ext>
            </a:extLst>
          </p:cNvPr>
          <p:cNvSpPr txBox="1"/>
          <p:nvPr/>
        </p:nvSpPr>
        <p:spPr>
          <a:xfrm>
            <a:off x="539690" y="1186671"/>
            <a:ext cx="745897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/>
              <a:buChar char="v"/>
            </a:pPr>
            <a:r>
              <a:rPr lang="it-IT" sz="2800" b="1">
                <a:cs typeface="Calibri"/>
              </a:rPr>
              <a:t>Canzone</a:t>
            </a:r>
            <a:r>
              <a:rPr lang="it-IT" sz="3600" b="1">
                <a:cs typeface="Calibri"/>
              </a:rPr>
              <a:t> </a:t>
            </a:r>
          </a:p>
        </p:txBody>
      </p:sp>
      <p:sp>
        <p:nvSpPr>
          <p:cNvPr id="4" name="Freccia curva 3">
            <a:extLst>
              <a:ext uri="{FF2B5EF4-FFF2-40B4-BE49-F238E27FC236}">
                <a16:creationId xmlns:a16="http://schemas.microsoft.com/office/drawing/2014/main" id="{BB7FB58F-159D-46B6-97A3-C5AB1E937A01}"/>
              </a:ext>
            </a:extLst>
          </p:cNvPr>
          <p:cNvSpPr/>
          <p:nvPr/>
        </p:nvSpPr>
        <p:spPr>
          <a:xfrm flipV="1">
            <a:off x="1733520" y="1813918"/>
            <a:ext cx="546340" cy="934529"/>
          </a:xfrm>
          <a:prstGeom prst="bentArrow">
            <a:avLst/>
          </a:prstGeom>
          <a:solidFill>
            <a:srgbClr val="ED7D3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D6CECB7-CF5E-4975-8870-F5DE6D1B05D7}"/>
              </a:ext>
            </a:extLst>
          </p:cNvPr>
          <p:cNvSpPr txBox="1"/>
          <p:nvPr/>
        </p:nvSpPr>
        <p:spPr>
          <a:xfrm>
            <a:off x="2507592" y="2220044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>
                <a:ea typeface="+mn-lt"/>
                <a:cs typeface="+mn-lt"/>
              </a:rPr>
              <a:t>Claver Gold &amp; </a:t>
            </a:r>
            <a:r>
              <a:rPr lang="it-IT" err="1">
                <a:ea typeface="+mn-lt"/>
                <a:cs typeface="+mn-lt"/>
              </a:rPr>
              <a:t>Murubutu</a:t>
            </a:r>
            <a:r>
              <a:rPr lang="it-IT">
                <a:ea typeface="+mn-lt"/>
                <a:cs typeface="+mn-lt"/>
              </a:rPr>
              <a:t> &amp; Giuliano Palma - Paolo e Francesca</a:t>
            </a:r>
            <a:endParaRPr lang="it-IT"/>
          </a:p>
        </p:txBody>
      </p:sp>
      <p:pic>
        <p:nvPicPr>
          <p:cNvPr id="6" name="Immagine 6">
            <a:hlinkClick r:id="" action="ppaction://media"/>
            <a:extLst>
              <a:ext uri="{FF2B5EF4-FFF2-40B4-BE49-F238E27FC236}">
                <a16:creationId xmlns:a16="http://schemas.microsoft.com/office/drawing/2014/main" id="{696CA6DA-F5CA-4370-8632-511F1DAE91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31170" y="1266106"/>
            <a:ext cx="4572000" cy="2571750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A73A0201-0BCF-436E-B298-F10C3BE94FC3}"/>
              </a:ext>
            </a:extLst>
          </p:cNvPr>
          <p:cNvSpPr/>
          <p:nvPr/>
        </p:nvSpPr>
        <p:spPr>
          <a:xfrm>
            <a:off x="5387541" y="2492976"/>
            <a:ext cx="1437735" cy="258793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38DB0DC-C16D-4FCC-ABFA-9A30B2E6C69F}"/>
              </a:ext>
            </a:extLst>
          </p:cNvPr>
          <p:cNvSpPr txBox="1"/>
          <p:nvPr/>
        </p:nvSpPr>
        <p:spPr>
          <a:xfrm>
            <a:off x="1542511" y="234171"/>
            <a:ext cx="912674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600" b="1">
                <a:cs typeface="Calibri"/>
              </a:rPr>
              <a:t>Elementi che si ispirano a Paolo e Francesca: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57B93D1-97D8-4AD2-880D-F4BB7E27A8A8}"/>
              </a:ext>
            </a:extLst>
          </p:cNvPr>
          <p:cNvSpPr txBox="1"/>
          <p:nvPr/>
        </p:nvSpPr>
        <p:spPr>
          <a:xfrm>
            <a:off x="535197" y="4172669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Wingdings"/>
              <a:buChar char="v"/>
            </a:pPr>
            <a:r>
              <a:rPr lang="it-IT" sz="2800" b="1">
                <a:cs typeface="Calibri"/>
              </a:rPr>
              <a:t>Poesie</a:t>
            </a:r>
            <a:endParaRPr lang="it-IT">
              <a:cs typeface="Calibri" panose="020F0502020204030204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9DB4126-4CE8-41F2-BABA-DB10536909D5}"/>
              </a:ext>
            </a:extLst>
          </p:cNvPr>
          <p:cNvSpPr txBox="1"/>
          <p:nvPr/>
        </p:nvSpPr>
        <p:spPr>
          <a:xfrm>
            <a:off x="2503997" y="4919392"/>
            <a:ext cx="333267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>
                <a:ea typeface="+mn-lt"/>
                <a:cs typeface="+mn-lt"/>
              </a:rPr>
              <a:t>La tragica vicenda amorosa di Paolo e Francesca è stata ripresa oltre alla Divina Commedia anche in questi scritti:</a:t>
            </a:r>
            <a:endParaRPr lang="it-IT">
              <a:cs typeface="Calibri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0AFC76A-45CD-43D6-8510-6C1C4BC9F852}"/>
              </a:ext>
            </a:extLst>
          </p:cNvPr>
          <p:cNvSpPr txBox="1"/>
          <p:nvPr/>
        </p:nvSpPr>
        <p:spPr>
          <a:xfrm>
            <a:off x="7476765" y="511887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ea typeface="+mn-lt"/>
                <a:cs typeface="+mn-lt"/>
              </a:rPr>
              <a:t>le tragedie del Pellico e del D'Annunzio </a:t>
            </a:r>
            <a:endParaRPr lang="it-IT" dirty="0">
              <a:cs typeface="Calibri" panose="020F0502020204030204"/>
            </a:endParaRPr>
          </a:p>
        </p:txBody>
      </p:sp>
      <p:sp>
        <p:nvSpPr>
          <p:cNvPr id="14" name="Freccia curva 13">
            <a:extLst>
              <a:ext uri="{FF2B5EF4-FFF2-40B4-BE49-F238E27FC236}">
                <a16:creationId xmlns:a16="http://schemas.microsoft.com/office/drawing/2014/main" id="{588186F4-D4ED-4BE6-B944-650A140D3956}"/>
              </a:ext>
            </a:extLst>
          </p:cNvPr>
          <p:cNvSpPr/>
          <p:nvPr/>
        </p:nvSpPr>
        <p:spPr>
          <a:xfrm flipV="1">
            <a:off x="1733520" y="4703767"/>
            <a:ext cx="546340" cy="934529"/>
          </a:xfrm>
          <a:prstGeom prst="bentArrow">
            <a:avLst/>
          </a:prstGeom>
          <a:solidFill>
            <a:srgbClr val="ED7D3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D9770058-3E3C-4214-991D-8239D7CE3269}"/>
              </a:ext>
            </a:extLst>
          </p:cNvPr>
          <p:cNvSpPr/>
          <p:nvPr/>
        </p:nvSpPr>
        <p:spPr>
          <a:xfrm>
            <a:off x="5790106" y="5310938"/>
            <a:ext cx="1437735" cy="258793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8806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1041</Words>
  <Application>Microsoft Office PowerPoint</Application>
  <PresentationFormat>Widescreen</PresentationFormat>
  <Paragraphs>127</Paragraphs>
  <Slides>7</Slides>
  <Notes>2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Canela Text</vt:lpstr>
      <vt:lpstr>Didot</vt:lpstr>
      <vt:lpstr>Georgia</vt:lpstr>
      <vt:lpstr>Noto Sans Symbols</vt:lpstr>
      <vt:lpstr>SignPainter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condizione della donna  all'epoca di Dante 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</dc:creator>
  <cp:lastModifiedBy>silvia benatti</cp:lastModifiedBy>
  <cp:revision>82</cp:revision>
  <dcterms:created xsi:type="dcterms:W3CDTF">2021-11-07T12:59:12Z</dcterms:created>
  <dcterms:modified xsi:type="dcterms:W3CDTF">2021-12-08T19:11:58Z</dcterms:modified>
</cp:coreProperties>
</file>