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EE0F0-B4E1-8A48-ADBB-1DEEC8DEB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11E6CA-A240-DE44-8B0B-3CC496EC3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4417D8-4292-4444-ABEF-F418C69B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E63EF9-19AB-E74B-871D-3E1D2DCF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78204E-7D0B-A040-9D8F-D1A20BE5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005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A4257-DA36-3849-B4DD-444B7BF5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CE6855-7105-434B-ADF8-DFBE387DD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7758B5-410C-C147-BB4A-0BB6F168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E79E93-D9BF-3C4D-843E-DC74093E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DC5065-0618-824C-9515-C6A1A7B1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156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CDC33D-9B6B-1F43-A2E8-0F0A309C9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3FF5B0-3A94-0541-8F7C-108D0E915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0A346-98FB-FB4A-A100-46802B41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B4E8BA-D69A-B64D-BA93-6F7EDF1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A24D1E-E3B8-8748-92B5-892DC46D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270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70817-FB15-814F-B62B-342B451A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B8E0CB-2585-994C-8300-665C358E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104448-5D76-214E-BCD3-A7D6943E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30DA10-735C-6046-AE4F-641AF53E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6E063-1093-6745-9E54-45D3B5B0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87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7E159-6C3F-914F-81B5-D1B28DA7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4B49EB-725B-9742-B51A-DD69A995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1235D-2B5B-3A4E-A203-EC4B1BD4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11340A-3862-D446-8C92-D0E906F8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D36561-B12D-344F-9D44-D38D43C7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67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DEDB0E-48C8-124D-B9CF-5D9338C9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501158-9103-7040-A457-BD2143A90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079EAF-CCA4-C543-AC41-E2BAD7DC6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F378EA-9A63-294B-8CFD-A2CA8FF8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4E14C8-DF90-5B48-9807-805DFE5B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73368F-54D1-EB42-A854-182EEF84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38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0B6E9-3A9A-F447-8F2E-F984EFA6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15A4A3-B440-D249-AB99-C5DA355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CE8CD4-D36B-2E43-9E86-F7A37348B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2DEB84-5E2E-9A48-BF71-07B303851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68FA04-C06E-2A4F-B2C7-8F6462B4A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99E6E4-1EBA-A346-81BA-912F9D16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3FFA71-3579-4E40-BE35-9E04AF0C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2AD1989-1BF1-7B4B-A037-8FD4C483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56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97EAF-6000-9F46-8B0E-9E56A9B7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C685E89-1588-AE4E-8A68-9519554E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B686A3-596B-D349-A5DC-42ADAB70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1EA6A-798C-E34C-936F-A99A3261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266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695642-85CE-734C-8723-CA23A751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0A452B-CFD3-C14A-9ED4-D0E65B12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65EBB0-F95E-E64F-B27F-821A8B4F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70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98F53-268C-7443-96CC-FEB6E0A4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E0624-42D3-1C48-95CA-ACA9BF7E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2A8B6F-1DB4-DF43-B8A7-6090CC95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5C3347-6A1B-8640-BECA-00C76F67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66E585-31C3-FC42-B8F7-81F676EC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897022-06DA-3B49-A44D-D9F60534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537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9F3F2-0A0F-1147-A292-3C923D4F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5DF82CF-8FB1-B345-AD17-1F486B1AC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5C871A-3F6E-4942-B1BF-FF5BDBB2D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89C3CD-566A-A543-9656-A9E1B172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A02362-08E3-8349-8FA5-E2088623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1E6407-851C-CD4A-9655-39172866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96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EF3514-F8E4-BB48-BEA9-EC24F52F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976F44-C10E-D24D-B9DC-E420C277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43CB45-1652-8145-92CF-7B6D07C1F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26D4-ED5D-F140-BB64-A59A975C4A8E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2AA0DE-32C8-A34E-AB9E-A65FFD59A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38C030-529F-504F-BD3E-665D673D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EA1A6-30EB-5648-A647-C40E2DB40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97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8E51D8A-3F41-474D-9E43-01DC0F45E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1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1EA9E0-1901-784F-8064-8AE0BC8C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+mn-lt"/>
              </a:rPr>
              <a:t>FRANCESCA:</a:t>
            </a:r>
            <a:br>
              <a:rPr lang="it-IT" dirty="0">
                <a:solidFill>
                  <a:srgbClr val="FFFFFF"/>
                </a:solidFill>
                <a:latin typeface="+mn-lt"/>
              </a:rPr>
            </a:br>
            <a:r>
              <a:rPr lang="it-IT" dirty="0">
                <a:solidFill>
                  <a:srgbClr val="FFFFFF"/>
                </a:solidFill>
                <a:latin typeface="+mn-lt"/>
              </a:rPr>
              <a:t>chi fu, che cosa ci dice oggi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611EDD-4F8C-A049-8C92-A54EDF6E2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Gruppo 1</a:t>
            </a:r>
          </a:p>
        </p:txBody>
      </p:sp>
    </p:spTree>
    <p:extLst>
      <p:ext uri="{BB962C8B-B14F-4D97-AF65-F5344CB8AC3E}">
        <p14:creationId xmlns:p14="http://schemas.microsoft.com/office/powerpoint/2010/main" val="1240502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3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081875-1B5F-0D42-A948-B385E22E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343" y="338328"/>
            <a:ext cx="4936067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Francesca di Dante (</a:t>
            </a:r>
            <a:r>
              <a:rPr lang="it-IT" dirty="0" err="1"/>
              <a:t>Inf</a:t>
            </a:r>
            <a:r>
              <a:rPr lang="it-IT" dirty="0"/>
              <a:t>. C. V)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659C9F-3036-F049-8AFE-8C45BA18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83" y="2002219"/>
            <a:ext cx="5790117" cy="3387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200" b="0" i="0" u="none" strike="noStrike" dirty="0">
                <a:effectLst/>
              </a:rPr>
              <a:t>E quella a me: «Nessun maggior dolore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che ricordarsi del tempo felice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ne la miseria; e ciò sa ’l tuo dottore.                            123</a:t>
            </a:r>
            <a:br>
              <a:rPr lang="it-IT" sz="1200" dirty="0"/>
            </a:b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Ma s’a conoscer la prima radice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del nostro amor tu hai cotanto affetto,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dirò come colui che piange e dice.                               126</a:t>
            </a:r>
            <a:endParaRPr lang="it-IT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200" b="0" i="0" u="none" strike="noStrike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0" i="0" u="none" strike="noStrike" dirty="0">
                <a:effectLst/>
              </a:rPr>
              <a:t>Noi </a:t>
            </a:r>
            <a:r>
              <a:rPr lang="it-IT" sz="1200" b="0" i="0" u="none" strike="noStrike" dirty="0" err="1">
                <a:effectLst/>
              </a:rPr>
              <a:t>leggiavamo</a:t>
            </a:r>
            <a:r>
              <a:rPr lang="it-IT" sz="1200" b="0" i="0" u="none" strike="noStrike" dirty="0">
                <a:effectLst/>
              </a:rPr>
              <a:t> un giorno per diletto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di </a:t>
            </a:r>
            <a:r>
              <a:rPr lang="it-IT" sz="1200" b="0" i="0" u="none" strike="noStrike" dirty="0" err="1">
                <a:effectLst/>
              </a:rPr>
              <a:t>Lancialotto</a:t>
            </a:r>
            <a:r>
              <a:rPr lang="it-IT" sz="1200" b="0" i="0" u="none" strike="noStrike" dirty="0">
                <a:effectLst/>
              </a:rPr>
              <a:t> come amor lo strinse;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soli eravamo e </a:t>
            </a:r>
            <a:r>
              <a:rPr lang="it-IT" sz="1200" b="0" i="0" u="none" strike="noStrike" dirty="0" err="1">
                <a:effectLst/>
              </a:rPr>
              <a:t>sanza</a:t>
            </a:r>
            <a:r>
              <a:rPr lang="it-IT" sz="1200" b="0" i="0" u="none" strike="noStrike" dirty="0">
                <a:effectLst/>
              </a:rPr>
              <a:t> alcun sospetto.                         129</a:t>
            </a:r>
            <a:br>
              <a:rPr lang="it-IT" sz="1200" dirty="0"/>
            </a:br>
            <a:endParaRPr lang="it-IT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0" i="0" u="none" strike="noStrike" dirty="0">
                <a:effectLst/>
              </a:rPr>
              <a:t>Per più fiate li occhi ci sospinse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quella lettura, e </a:t>
            </a:r>
            <a:r>
              <a:rPr lang="it-IT" sz="1200" b="0" i="0" u="none" strike="noStrike" dirty="0" err="1">
                <a:effectLst/>
              </a:rPr>
              <a:t>scolorocci</a:t>
            </a:r>
            <a:r>
              <a:rPr lang="it-IT" sz="1200" b="0" i="0" u="none" strike="noStrike" dirty="0">
                <a:effectLst/>
              </a:rPr>
              <a:t> il viso;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ma solo un punto fu quel che ci vinse.                         132</a:t>
            </a:r>
            <a:endParaRPr lang="it-IT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200" b="0" i="0" u="none" strike="noStrike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0" i="0" u="none" strike="noStrike" dirty="0">
                <a:effectLst/>
              </a:rPr>
              <a:t>Quando leggemmo il disiato riso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esser </a:t>
            </a:r>
            <a:r>
              <a:rPr lang="it-IT" sz="1200" b="0" i="0" u="none" strike="noStrike" dirty="0" err="1">
                <a:effectLst/>
              </a:rPr>
              <a:t>basciato</a:t>
            </a:r>
            <a:r>
              <a:rPr lang="it-IT" sz="1200" b="0" i="0" u="none" strike="noStrike" dirty="0">
                <a:effectLst/>
              </a:rPr>
              <a:t> da cotanto amante,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questi, che mai da me non </a:t>
            </a:r>
            <a:r>
              <a:rPr lang="it-IT" sz="1200" b="0" i="0" u="none" strike="noStrike" dirty="0" err="1">
                <a:effectLst/>
              </a:rPr>
              <a:t>fia</a:t>
            </a:r>
            <a:r>
              <a:rPr lang="it-IT" sz="1200" b="0" i="0" u="none" strike="noStrike" dirty="0">
                <a:effectLst/>
              </a:rPr>
              <a:t> diviso,                           135</a:t>
            </a:r>
            <a:br>
              <a:rPr lang="it-IT" sz="1200" dirty="0"/>
            </a:b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la bocca mi </a:t>
            </a:r>
            <a:r>
              <a:rPr lang="it-IT" sz="1200" b="0" i="0" u="none" strike="noStrike" dirty="0" err="1">
                <a:effectLst/>
              </a:rPr>
              <a:t>basciò</a:t>
            </a:r>
            <a:r>
              <a:rPr lang="it-IT" sz="1200" b="0" i="0" u="none" strike="noStrike" dirty="0">
                <a:effectLst/>
              </a:rPr>
              <a:t> tutto tremante.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Galeotto fu ’l libro e chi lo scrisse: </a:t>
            </a:r>
            <a:br>
              <a:rPr lang="it-IT" sz="1200" dirty="0"/>
            </a:br>
            <a:r>
              <a:rPr lang="it-IT" sz="1200" b="0" i="0" u="none" strike="noStrike" dirty="0">
                <a:effectLst/>
              </a:rPr>
              <a:t>quel giorno più non vi leggemmo </a:t>
            </a:r>
            <a:r>
              <a:rPr lang="it-IT" sz="1200" b="0" i="0" u="none" strike="noStrike" dirty="0" err="1">
                <a:effectLst/>
              </a:rPr>
              <a:t>avante</a:t>
            </a:r>
            <a:r>
              <a:rPr lang="it-IT" sz="1200" b="0" i="0" u="none" strike="noStrike" dirty="0">
                <a:effectLst/>
              </a:rPr>
              <a:t>».                 138</a:t>
            </a:r>
            <a:br>
              <a:rPr lang="it-IT" sz="1200" dirty="0"/>
            </a:br>
            <a:endParaRPr lang="it-IT" sz="1200" dirty="0"/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B7FF69-C649-6640-ABBE-4092B06B8921}"/>
              </a:ext>
            </a:extLst>
          </p:cNvPr>
          <p:cNvSpPr txBox="1"/>
          <p:nvPr/>
        </p:nvSpPr>
        <p:spPr>
          <a:xfrm>
            <a:off x="6401884" y="2002220"/>
            <a:ext cx="55815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0" i="0" u="none" strike="noStrike" dirty="0">
                <a:effectLst/>
              </a:rPr>
              <a:t>Nessun dolore è più grande </a:t>
            </a:r>
          </a:p>
          <a:p>
            <a:pPr rtl="0"/>
            <a:r>
              <a:rPr lang="it-IT" sz="1200" b="0" i="0" u="none" strike="noStrike" dirty="0">
                <a:effectLst/>
              </a:rPr>
              <a:t>che ricordarsi del tempo felice </a:t>
            </a:r>
          </a:p>
          <a:p>
            <a:pPr rtl="0"/>
            <a:r>
              <a:rPr lang="it-IT" sz="1200" b="0" i="0" u="none" strike="noStrike" dirty="0">
                <a:effectLst/>
              </a:rPr>
              <a:t>nella miseria; lo sa bene il tuo maestro. </a:t>
            </a:r>
          </a:p>
          <a:p>
            <a:pPr rtl="0"/>
            <a:endParaRPr lang="it-IT" sz="1200" dirty="0"/>
          </a:p>
          <a:p>
            <a:pPr rtl="0"/>
            <a:r>
              <a:rPr lang="it-IT" sz="1200" b="0" i="0" u="none" strike="noStrike" dirty="0">
                <a:effectLst/>
              </a:rPr>
              <a:t>Ma se tu hai un così grande desiderio</a:t>
            </a:r>
          </a:p>
          <a:p>
            <a:pPr rtl="0"/>
            <a:r>
              <a:rPr lang="it-IT" sz="1200" b="0" i="0" u="none" strike="noStrike" dirty="0">
                <a:effectLst/>
              </a:rPr>
              <a:t>di conoscere l’origine del nostro amore, </a:t>
            </a:r>
          </a:p>
          <a:p>
            <a:pPr rtl="0"/>
            <a:r>
              <a:rPr lang="it-IT" sz="1200" b="0" i="0" u="none" strike="noStrike" dirty="0">
                <a:effectLst/>
              </a:rPr>
              <a:t>Parlerò come colui che piange e racconta.</a:t>
            </a:r>
          </a:p>
          <a:p>
            <a:pPr rtl="0"/>
            <a:endParaRPr lang="it-IT" sz="1200" dirty="0">
              <a:effectLst/>
            </a:endParaRPr>
          </a:p>
          <a:p>
            <a:pPr rtl="0"/>
            <a:r>
              <a:rPr lang="it-IT" sz="1200" b="0" i="0" u="none" strike="noStrike" dirty="0">
                <a:effectLst/>
              </a:rPr>
              <a:t>Noi un giorno leggevamo per divertimento </a:t>
            </a:r>
          </a:p>
          <a:p>
            <a:pPr rtl="0"/>
            <a:r>
              <a:rPr lang="it-IT" sz="1200" b="0" i="0" u="none" strike="noStrike" dirty="0">
                <a:effectLst/>
              </a:rPr>
              <a:t>di come l’amore strinse Lancillotto, </a:t>
            </a:r>
          </a:p>
          <a:p>
            <a:pPr rtl="0"/>
            <a:r>
              <a:rPr lang="it-IT" sz="1200" b="0" i="0" u="none" strike="noStrike" dirty="0">
                <a:effectLst/>
              </a:rPr>
              <a:t>eravamo soli e senza alcun presentimento di quel che sarebbe successo.</a:t>
            </a:r>
            <a:endParaRPr lang="it-IT" sz="1200" dirty="0">
              <a:effectLst/>
            </a:endParaRPr>
          </a:p>
          <a:p>
            <a:pPr marL="0" indent="0" rtl="0">
              <a:buNone/>
            </a:pPr>
            <a:endParaRPr lang="it-IT" dirty="0"/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Per più volte quella lettura</a:t>
            </a:r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ci spinse a guardarci negli occhi, e ci fece impallidire;</a:t>
            </a:r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ma solo un passo fu quello che ci sopraffece.</a:t>
            </a:r>
          </a:p>
          <a:p>
            <a:pPr marL="0" indent="0" rtl="0">
              <a:buNone/>
            </a:pPr>
            <a:endParaRPr lang="it-IT" sz="1200" dirty="0">
              <a:effectLst/>
            </a:endParaRPr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Quando leggemmo che la bocca desiderata e sorridente veniva baciata da un siffatto amante, Paolo,</a:t>
            </a:r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che non sarà mai diviso da me, </a:t>
            </a:r>
          </a:p>
          <a:p>
            <a:pPr marL="0" indent="0" rtl="0">
              <a:buNone/>
            </a:pPr>
            <a:endParaRPr lang="it-IT" sz="1200" dirty="0"/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mi baciò la bocca tutto tremante.</a:t>
            </a:r>
            <a:endParaRPr lang="it-IT" sz="1200" dirty="0">
              <a:effectLst/>
            </a:endParaRPr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Galeotto fu per noi il libro e il suo autore:</a:t>
            </a:r>
          </a:p>
          <a:p>
            <a:pPr marL="0" indent="0" rtl="0">
              <a:buNone/>
            </a:pPr>
            <a:r>
              <a:rPr lang="it-IT" sz="1200" b="0" i="0" u="none" strike="noStrike" dirty="0">
                <a:effectLst/>
              </a:rPr>
              <a:t>quel giorno interrompemmo la lettura.”</a:t>
            </a:r>
            <a:endParaRPr lang="it-IT" sz="1200" dirty="0"/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053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05C80F-C29C-4348-9842-484F60D3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2"/>
            <a:ext cx="4887685" cy="1377102"/>
          </a:xfrm>
        </p:spPr>
        <p:txBody>
          <a:bodyPr anchor="b">
            <a:normAutofit/>
          </a:bodyPr>
          <a:lstStyle/>
          <a:p>
            <a:pPr algn="ctr"/>
            <a:r>
              <a:rPr lang="it-IT" sz="4000" dirty="0"/>
              <a:t>La storia Francesca e Paolo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C2B292-F136-5548-ADBF-67F8333A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28" y="2310063"/>
            <a:ext cx="5103205" cy="4023359"/>
          </a:xfrm>
        </p:spPr>
        <p:txBody>
          <a:bodyPr anchor="t">
            <a:normAutofit/>
          </a:bodyPr>
          <a:lstStyle/>
          <a:p>
            <a:pPr algn="ctr"/>
            <a:r>
              <a:rPr lang="it-IT" sz="2000" dirty="0"/>
              <a:t>Francesca da Polenta era figlia di Guido Minore</a:t>
            </a:r>
          </a:p>
          <a:p>
            <a:r>
              <a:rPr lang="it-IT" sz="2000" dirty="0"/>
              <a:t>Il padre concordò il matrimonio combinato di Francesca con Giovanni Malatesta, lei si sposò per un  inganno: era convinta di sposare Paolo il Bello. (fratello di Giovanni)</a:t>
            </a:r>
          </a:p>
          <a:p>
            <a:r>
              <a:rPr lang="it-IT" sz="2000" dirty="0"/>
              <a:t>Scopri l’inganno ma presto si rassegnò ed ebbe una figlia, Paolo però continuava a farle visita.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10">
            <a:extLst>
              <a:ext uri="{FF2B5EF4-FFF2-40B4-BE49-F238E27FC236}">
                <a16:creationId xmlns:a16="http://schemas.microsoft.com/office/drawing/2014/main" id="{5BE022B8-7720-8E42-810D-2A9706402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9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85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C1653BA6-AC03-174B-A8C2-6476C31B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0" y="-14110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C9AC3D-8A24-4843-AA10-AD460A5C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FFFFFF"/>
                </a:solidFill>
              </a:rPr>
              <a:t>La passione e</a:t>
            </a:r>
            <a:br>
              <a:rPr lang="it-IT" sz="4000" dirty="0">
                <a:solidFill>
                  <a:srgbClr val="FFFFFF"/>
                </a:solidFill>
              </a:rPr>
            </a:br>
            <a:r>
              <a:rPr lang="it-IT" sz="4000" dirty="0">
                <a:solidFill>
                  <a:srgbClr val="FFFFFF"/>
                </a:solidFill>
              </a:rPr>
              <a:t>il delitto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CFEB4-484A-2E40-B8B8-0E050DD42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it-IT" sz="2000" dirty="0" err="1">
                <a:solidFill>
                  <a:srgbClr val="FFFFFF"/>
                </a:solidFill>
              </a:rPr>
              <a:t>Malatestino</a:t>
            </a:r>
            <a:r>
              <a:rPr lang="it-IT" sz="2000" dirty="0">
                <a:solidFill>
                  <a:srgbClr val="FFFFFF"/>
                </a:solidFill>
              </a:rPr>
              <a:t> dell’occhio (il terzo dei fratelli) si accorse degli accordi segreti tra Paolo e Francesca</a:t>
            </a:r>
          </a:p>
          <a:p>
            <a:r>
              <a:rPr lang="it-IT" sz="2000" dirty="0">
                <a:solidFill>
                  <a:srgbClr val="FFFFFF"/>
                </a:solidFill>
              </a:rPr>
              <a:t>Un giorno del 1289, qualcuno avvisò Gianciotto della visita di Paolo</a:t>
            </a:r>
          </a:p>
          <a:p>
            <a:r>
              <a:rPr lang="it-IT" sz="2000" dirty="0">
                <a:solidFill>
                  <a:srgbClr val="FFFFFF"/>
                </a:solidFill>
              </a:rPr>
              <a:t>Gianciotto finse di partire, ma rientrò di nascosto. Entrò nella stanza in cui si trovavano Paolo e Francesca nell’istante in cui questi si diedero un casto bacio. Accecato dalla gelosia estrasse la spada e li uccise entrambi, senza esitazione.</a:t>
            </a:r>
          </a:p>
        </p:txBody>
      </p:sp>
    </p:spTree>
    <p:extLst>
      <p:ext uri="{BB962C8B-B14F-4D97-AF65-F5344CB8AC3E}">
        <p14:creationId xmlns:p14="http://schemas.microsoft.com/office/powerpoint/2010/main" val="204754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3B3083D4-2FDC-E14B-BD2B-EEBD23CD1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99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6035C1B-ECA7-8246-B247-5CB07865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</a:rPr>
              <a:t>Francesca: oggi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E771A1-41D7-DB41-803C-19395CAE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600" dirty="0">
                <a:solidFill>
                  <a:srgbClr val="FFFFFF"/>
                </a:solidFill>
              </a:rPr>
              <a:t>L’uccisione di Francesca: - oggi: considerato un femminicidio </a:t>
            </a:r>
          </a:p>
          <a:p>
            <a:pPr marL="0" indent="0">
              <a:buNone/>
            </a:pPr>
            <a:r>
              <a:rPr lang="it-IT" sz="2600" dirty="0">
                <a:solidFill>
                  <a:srgbClr val="FFFFFF"/>
                </a:solidFill>
              </a:rPr>
              <a:t>                                            - ieri: considerato (fino al 1981) un delitto d’onore</a:t>
            </a:r>
          </a:p>
          <a:p>
            <a:pPr marL="0" indent="0">
              <a:buNone/>
            </a:pPr>
            <a:r>
              <a:rPr lang="it-IT" sz="2600" dirty="0">
                <a:solidFill>
                  <a:srgbClr val="FFFFFF"/>
                </a:solidFill>
              </a:rPr>
              <a:t>In Italia, con la legge 119 del 15 ottobre 2013 vennero introdotte misure a tutela delle vittime di maltrattamenti e violenza, per prevenire il femminicidio. In seguito questo delitto venne punito con la reclusione da 1 a 5 anni. </a:t>
            </a:r>
          </a:p>
          <a:p>
            <a:pPr marL="0" indent="0">
              <a:buNone/>
            </a:pPr>
            <a:r>
              <a:rPr lang="it-IT" sz="2600" dirty="0">
                <a:solidFill>
                  <a:srgbClr val="FFFFFF"/>
                </a:solidFill>
              </a:rPr>
              <a:t>A partire dal 17 dicembre 1999 venne dedicata una giornata contro la violenza sulle donne, in data 25 novembre.</a:t>
            </a:r>
          </a:p>
          <a:p>
            <a:pPr marL="0" indent="0">
              <a:buNone/>
            </a:pPr>
            <a:r>
              <a:rPr lang="it-IT" sz="2600" dirty="0">
                <a:solidFill>
                  <a:srgbClr val="FFFFFF"/>
                </a:solidFill>
              </a:rPr>
              <a:t>Nacquero anche dei simboli; come quello delle scarpe rosse che rappresentano il sangue e l’amore.</a:t>
            </a:r>
          </a:p>
          <a:p>
            <a:pPr marL="0" indent="0">
              <a:buNone/>
            </a:pPr>
            <a:r>
              <a:rPr lang="it-IT" sz="2600" dirty="0">
                <a:solidFill>
                  <a:srgbClr val="FFFFFF"/>
                </a:solidFill>
              </a:rPr>
              <a:t>…ma sono ancora troppe le vittime di questi orrendi delitti</a:t>
            </a:r>
          </a:p>
        </p:txBody>
      </p:sp>
    </p:spTree>
    <p:extLst>
      <p:ext uri="{BB962C8B-B14F-4D97-AF65-F5344CB8AC3E}">
        <p14:creationId xmlns:p14="http://schemas.microsoft.com/office/powerpoint/2010/main" val="307416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C0D855AD-9C9C-C34D-A4E8-D17C3189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r="13814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7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54F2F-EDE3-354F-BDDD-FA4965673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it-IT" sz="2400">
                <a:solidFill>
                  <a:schemeClr val="bg1"/>
                </a:solidFill>
              </a:rPr>
              <a:t>Dal 2/11 al 19/12 di quest’anno, la galleria degli Uffizi accoglie una mostra contro la violenza alle donne intitolata “lo sfregio”</a:t>
            </a:r>
          </a:p>
          <a:p>
            <a:r>
              <a:rPr lang="it-IT" sz="2400">
                <a:solidFill>
                  <a:schemeClr val="bg1"/>
                </a:solidFill>
              </a:rPr>
              <a:t>Tra le opere di questa mostra si trovano quelle di Ilaria Sagaria, le quali ritraggono il dolore delle donne. In questa mostra è stata data voce a un dramma ce colpisce le donne vittime degli attacchi con sostanze corrosive. </a:t>
            </a:r>
          </a:p>
          <a:p>
            <a:r>
              <a:rPr lang="it-IT" sz="2400">
                <a:solidFill>
                  <a:schemeClr val="bg1"/>
                </a:solidFill>
              </a:rPr>
              <a:t>“L’amore quello autentico si basa sul rispetto” Sergio Mattarella</a:t>
            </a:r>
          </a:p>
        </p:txBody>
      </p:sp>
    </p:spTree>
    <p:extLst>
      <p:ext uri="{BB962C8B-B14F-4D97-AF65-F5344CB8AC3E}">
        <p14:creationId xmlns:p14="http://schemas.microsoft.com/office/powerpoint/2010/main" val="2131113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F6DB1EA7-8D90-5E46-A9C5-518EEF9DB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118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E09761C-971A-2D46-9C6E-E8215D21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La storia di Francesca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ha ispirato diversi artisti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nel tempo… </a:t>
            </a:r>
          </a:p>
        </p:txBody>
      </p:sp>
      <p:sp>
        <p:nvSpPr>
          <p:cNvPr id="13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D67D99-4882-DF40-9EFD-DD0D7E117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Opere d’arte:</a:t>
            </a:r>
          </a:p>
          <a:p>
            <a:r>
              <a:rPr lang="it-IT" sz="2400" dirty="0" err="1">
                <a:solidFill>
                  <a:schemeClr val="bg1"/>
                </a:solidFill>
              </a:rPr>
              <a:t>Anselm</a:t>
            </a:r>
            <a:r>
              <a:rPr lang="it-IT" sz="2400" dirty="0">
                <a:solidFill>
                  <a:schemeClr val="bg1"/>
                </a:solidFill>
              </a:rPr>
              <a:t> </a:t>
            </a:r>
            <a:r>
              <a:rPr lang="it-IT" sz="2400" dirty="0" err="1">
                <a:solidFill>
                  <a:schemeClr val="bg1"/>
                </a:solidFill>
              </a:rPr>
              <a:t>Feurbach</a:t>
            </a:r>
            <a:r>
              <a:rPr lang="it-IT" sz="2400" dirty="0">
                <a:solidFill>
                  <a:schemeClr val="bg1"/>
                </a:solidFill>
              </a:rPr>
              <a:t>: pittore che raffigura la scena in cui Paolo e Francesca leggevano Lancillotto</a:t>
            </a:r>
          </a:p>
          <a:p>
            <a:r>
              <a:rPr lang="it-IT" sz="2400" dirty="0">
                <a:solidFill>
                  <a:schemeClr val="bg1"/>
                </a:solidFill>
              </a:rPr>
              <a:t>Ary Scheffer: artista che ritrae Paolo e Francesca osservati da Dante e Virgilio nell’inferno.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Opere letterarie:</a:t>
            </a:r>
          </a:p>
          <a:p>
            <a:r>
              <a:rPr lang="it-IT" sz="2400" dirty="0">
                <a:solidFill>
                  <a:schemeClr val="bg1"/>
                </a:solidFill>
              </a:rPr>
              <a:t>Gabriele D’Annunzio e Silvio Pellico, scrivono un libro intitolato “Paolo e Francesca”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69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7CD2E-B675-B14B-A81F-F6A08FB7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73" y="1150327"/>
            <a:ext cx="4834675" cy="3647710"/>
          </a:xfrm>
        </p:spPr>
        <p:txBody>
          <a:bodyPr>
            <a:no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Recentemente (2020) è stata scritta una canzone da </a:t>
            </a:r>
            <a:r>
              <a:rPr lang="it-IT" sz="1400" dirty="0" err="1">
                <a:solidFill>
                  <a:schemeClr val="bg1"/>
                </a:solidFill>
              </a:rPr>
              <a:t>Murubutu</a:t>
            </a:r>
            <a:r>
              <a:rPr lang="it-IT" sz="1400" dirty="0">
                <a:solidFill>
                  <a:schemeClr val="bg1"/>
                </a:solidFill>
              </a:rPr>
              <a:t> e Palma che tratta la storia dei due amanti.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Amor, </a:t>
            </a:r>
            <a:r>
              <a:rPr lang="it-IT" sz="1400" b="0" i="1" u="none" strike="noStrike" dirty="0" err="1">
                <a:solidFill>
                  <a:schemeClr val="bg1"/>
                </a:solidFill>
                <a:effectLst/>
                <a:latin typeface="+mj-lt"/>
              </a:rPr>
              <a:t>ch'a</a:t>
            </a: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 nullo amato amar perdona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E ti amo come allora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Ma qui l'inferno ci ha rubato il tempo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Ci ha abbandonato dove è sempre sera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Io che mi esprimerò solo piangendo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E tu parlerai di te come Ginevra (Già)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Ed ora scusa ancora se ti ho amato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In un rapporto complicato dove non esiste il fato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Per cui un amore vero non può esser giudicato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Come il nostro primo bacio, tentazione e poi peccato</a:t>
            </a:r>
          </a:p>
          <a:p>
            <a:pPr marL="0" indent="0">
              <a:buNone/>
            </a:pPr>
            <a:r>
              <a:rPr lang="it-IT" sz="1400" i="1" dirty="0">
                <a:solidFill>
                  <a:schemeClr val="bg1"/>
                </a:solidFill>
                <a:latin typeface="+mj-lt"/>
              </a:rPr>
              <a:t>Resta con me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Anche se non c'è domani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Resti per me, oh </a:t>
            </a:r>
            <a:r>
              <a:rPr lang="it-IT" sz="1400" b="0" i="1" u="none" strike="noStrike" dirty="0" err="1">
                <a:solidFill>
                  <a:schemeClr val="bg1"/>
                </a:solidFill>
                <a:effectLst/>
                <a:latin typeface="+mj-lt"/>
              </a:rPr>
              <a:t>ye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Il migliore tra i peccati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Dopodiché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Voleremo tra i dannati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Persi dentro un cielo eterno</a:t>
            </a:r>
            <a:br>
              <a:rPr lang="it-IT" sz="1400" i="1" dirty="0">
                <a:solidFill>
                  <a:schemeClr val="bg1"/>
                </a:solidFill>
                <a:latin typeface="+mj-lt"/>
              </a:rPr>
            </a:br>
            <a:r>
              <a:rPr lang="it-IT" sz="1400" b="0" i="1" u="none" strike="noStrike" dirty="0">
                <a:solidFill>
                  <a:schemeClr val="bg1"/>
                </a:solidFill>
                <a:effectLst/>
                <a:latin typeface="+mj-lt"/>
              </a:rPr>
              <a:t>Al centro del nostro universo</a:t>
            </a:r>
            <a:endParaRPr lang="it-IT" sz="1400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5">
            <a:extLst>
              <a:ext uri="{FF2B5EF4-FFF2-40B4-BE49-F238E27FC236}">
                <a16:creationId xmlns:a16="http://schemas.microsoft.com/office/drawing/2014/main" id="{844EB866-AC6F-2F48-A5DE-D07DC3B4F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08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FRANCESCA: chi fu, che cosa ci dice oggi</vt:lpstr>
      <vt:lpstr>La Francesca di Dante (Inf. C. V)</vt:lpstr>
      <vt:lpstr>La storia Francesca e Paolo</vt:lpstr>
      <vt:lpstr>La passione e il delitto</vt:lpstr>
      <vt:lpstr>Francesca: oggi</vt:lpstr>
      <vt:lpstr>Presentazione standard di PowerPoint</vt:lpstr>
      <vt:lpstr>La storia di Francesca ha ispirato diversi artisti  nel tempo…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PAOLO E FRANCESCA</dc:title>
  <dc:creator>CARLOTTA MUSCHITIELLO</dc:creator>
  <cp:lastModifiedBy>silvia benatti</cp:lastModifiedBy>
  <cp:revision>13</cp:revision>
  <dcterms:created xsi:type="dcterms:W3CDTF">2021-11-21T20:39:08Z</dcterms:created>
  <dcterms:modified xsi:type="dcterms:W3CDTF">2021-12-08T10:45:44Z</dcterms:modified>
</cp:coreProperties>
</file>