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Garamond" panose="020204040303010108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Google Shape;18;p2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" name="Google Shape;20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165" name="Google Shape;165;p20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171" name="Google Shape;171;p2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35" name="Google Shape;35;p3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63" name="Google Shape;63;p7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73" name="Google Shape;73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1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9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9" name="Google Shape;149;p19" descr="HD-PanelConten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19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1" name="Google Shape;151;p19" descr="HDRibbonContent-UniformTrim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9" descr="HDRibbonContent-UniformTrim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 dirty="0" err="1"/>
              <a:t>Piccarda</a:t>
            </a:r>
            <a:r>
              <a:rPr lang="en-US" dirty="0"/>
              <a:t>: </a:t>
            </a:r>
            <a:r>
              <a:rPr lang="en-US" dirty="0" err="1"/>
              <a:t>l’ennesima</a:t>
            </a:r>
            <a:r>
              <a:rPr lang="en-US" dirty="0"/>
              <a:t> donna </a:t>
            </a:r>
            <a:r>
              <a:rPr lang="en-US" dirty="0" err="1"/>
              <a:t>violata</a:t>
            </a:r>
            <a:endParaRPr dirty="0"/>
          </a:p>
        </p:txBody>
      </p:sp>
      <p:sp>
        <p:nvSpPr>
          <p:cNvPr id="177" name="Google Shape;177;p22"/>
          <p:cNvSpPr txBox="1">
            <a:spLocks noGrp="1"/>
          </p:cNvSpPr>
          <p:nvPr>
            <p:ph type="subTitle" idx="1"/>
          </p:nvPr>
        </p:nvSpPr>
        <p:spPr>
          <a:xfrm>
            <a:off x="2692398" y="3638142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5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 dirty="0"/>
              <a:t>Gruppo 1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3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04" name="Google Shape;304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3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6" name="Google Shape;306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08" name="Google Shape;308;p3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9" name="Google Shape;309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0" name="Google Shape;310;p31"/>
          <p:cNvSpPr/>
          <p:nvPr/>
        </p:nvSpPr>
        <p:spPr>
          <a:xfrm>
            <a:off x="474663" y="469900"/>
            <a:ext cx="4058258" cy="59182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1" name="Google Shape;311;p31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1"/>
          <p:cNvSpPr txBox="1">
            <a:spLocks noGrp="1"/>
          </p:cNvSpPr>
          <p:nvPr>
            <p:ph type="title"/>
          </p:nvPr>
        </p:nvSpPr>
        <p:spPr>
          <a:xfrm>
            <a:off x="636493" y="954756"/>
            <a:ext cx="3564827" cy="49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lang="en-US" sz="4400" dirty="0" err="1">
                <a:solidFill>
                  <a:srgbClr val="FFFFFF"/>
                </a:solidFill>
              </a:rPr>
              <a:t>Altre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testimonianze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(</a:t>
            </a:r>
            <a:r>
              <a:rPr lang="en-US" sz="2000" dirty="0" err="1">
                <a:solidFill>
                  <a:srgbClr val="FFFFFF"/>
                </a:solidFill>
              </a:rPr>
              <a:t>tra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letteratura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arte</a:t>
            </a:r>
            <a:r>
              <a:rPr lang="en-US" sz="2000" dirty="0">
                <a:solidFill>
                  <a:srgbClr val="FFFFFF"/>
                </a:solidFill>
              </a:rPr>
              <a:t> e </a:t>
            </a:r>
            <a:r>
              <a:rPr lang="en-US" sz="2000" dirty="0" err="1">
                <a:solidFill>
                  <a:srgbClr val="FFFFFF"/>
                </a:solidFill>
              </a:rPr>
              <a:t>musica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endParaRPr dirty="0"/>
          </a:p>
        </p:txBody>
      </p:sp>
      <p:sp>
        <p:nvSpPr>
          <p:cNvPr id="313" name="Google Shape;313;p31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4" name="Google Shape;314;p31"/>
          <p:cNvSpPr txBox="1">
            <a:spLocks noGrp="1"/>
          </p:cNvSpPr>
          <p:nvPr>
            <p:ph type="body" idx="1"/>
          </p:nvPr>
        </p:nvSpPr>
        <p:spPr>
          <a:xfrm>
            <a:off x="5140934" y="469900"/>
            <a:ext cx="5953500" cy="54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&lt;&lt;Accettando l’unione con un essere che m’avea oppressa e gettata a terra, piccola e senza difesa, avevo creduto di ubbidire alla natura, al mio destino di donna che m’iponesse di riconoscere la mia impotenza a camminar sola.&gt;&gt; Sibilla Aleramo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title"/>
          </p:nvPr>
        </p:nvSpPr>
        <p:spPr>
          <a:xfrm>
            <a:off x="1295400" y="982125"/>
            <a:ext cx="88083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960"/>
              <a:buFont typeface="Garamond"/>
              <a:buNone/>
            </a:pPr>
            <a:r>
              <a:rPr lang="en-US" sz="3160" i="1" dirty="0" err="1"/>
              <a:t>Giuditta</a:t>
            </a:r>
            <a:r>
              <a:rPr lang="en-US" sz="3160" i="1" dirty="0"/>
              <a:t> </a:t>
            </a:r>
            <a:r>
              <a:rPr lang="en-US" sz="3160" i="1" dirty="0" err="1"/>
              <a:t>che</a:t>
            </a:r>
            <a:r>
              <a:rPr lang="en-US" sz="3160" i="1" dirty="0"/>
              <a:t> </a:t>
            </a:r>
            <a:r>
              <a:rPr lang="en-US" sz="3160" i="1" dirty="0" err="1"/>
              <a:t>decapita</a:t>
            </a:r>
            <a:r>
              <a:rPr lang="en-US" sz="3160" i="1" dirty="0"/>
              <a:t> </a:t>
            </a:r>
            <a:r>
              <a:rPr lang="en-US" sz="3160" i="1" dirty="0" err="1"/>
              <a:t>Oloferne</a:t>
            </a:r>
            <a:r>
              <a:rPr lang="en-US" sz="3160" dirty="0"/>
              <a:t>, Artemisia Gentileschi</a:t>
            </a:r>
            <a:endParaRPr sz="3160" dirty="0"/>
          </a:p>
        </p:txBody>
      </p:sp>
      <p:pic>
        <p:nvPicPr>
          <p:cNvPr id="320" name="Google Shape;320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4500" y="2560325"/>
            <a:ext cx="2640900" cy="35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2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52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dirty="0" err="1"/>
              <a:t>Questo</a:t>
            </a:r>
            <a:r>
              <a:rPr lang="en-US" dirty="0"/>
              <a:t> dipinto di Artemisia Gentileschi </a:t>
            </a:r>
            <a:r>
              <a:rPr lang="en-US" sz="1800" dirty="0"/>
              <a:t>(1593-1656?) </a:t>
            </a:r>
            <a:r>
              <a:rPr lang="en-US" dirty="0" err="1"/>
              <a:t>rappresenta</a:t>
            </a:r>
            <a:r>
              <a:rPr lang="en-US" dirty="0"/>
              <a:t> il </a:t>
            </a:r>
            <a:r>
              <a:rPr lang="en-US" dirty="0" err="1"/>
              <a:t>rancore</a:t>
            </a:r>
            <a:r>
              <a:rPr lang="en-US" dirty="0"/>
              <a:t> </a:t>
            </a:r>
            <a:r>
              <a:rPr lang="en-US" dirty="0" err="1"/>
              <a:t>scaturito</a:t>
            </a:r>
            <a:r>
              <a:rPr lang="en-US" dirty="0"/>
              <a:t> </a:t>
            </a:r>
            <a:r>
              <a:rPr lang="en-US" dirty="0" err="1"/>
              <a:t>dallo</a:t>
            </a:r>
            <a:r>
              <a:rPr lang="en-US" dirty="0"/>
              <a:t> </a:t>
            </a:r>
            <a:r>
              <a:rPr lang="en-US" dirty="0" err="1"/>
              <a:t>stupro</a:t>
            </a:r>
            <a:r>
              <a:rPr lang="en-US" dirty="0"/>
              <a:t> subito. </a:t>
            </a:r>
            <a:r>
              <a:rPr lang="en-US" dirty="0" err="1"/>
              <a:t>Inoltre</a:t>
            </a:r>
            <a:r>
              <a:rPr lang="en-US" dirty="0"/>
              <a:t> 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episodio</a:t>
            </a:r>
            <a:r>
              <a:rPr lang="en-US" dirty="0"/>
              <a:t> </a:t>
            </a:r>
            <a:r>
              <a:rPr lang="en-US" dirty="0" err="1"/>
              <a:t>biblico</a:t>
            </a:r>
            <a:r>
              <a:rPr lang="en-US" dirty="0"/>
              <a:t> </a:t>
            </a:r>
            <a:r>
              <a:rPr lang="en-US" dirty="0" err="1"/>
              <a:t>Giuditta</a:t>
            </a:r>
            <a:r>
              <a:rPr lang="en-US" dirty="0"/>
              <a:t> </a:t>
            </a:r>
            <a:r>
              <a:rPr lang="en-US" dirty="0" err="1"/>
              <a:t>sfrutta</a:t>
            </a:r>
            <a:r>
              <a:rPr lang="en-US" dirty="0"/>
              <a:t> a </a:t>
            </a:r>
            <a:r>
              <a:rPr lang="en-US" dirty="0" err="1"/>
              <a:t>suo</a:t>
            </a:r>
            <a:r>
              <a:rPr lang="en-US" dirty="0"/>
              <a:t> </a:t>
            </a:r>
            <a:r>
              <a:rPr lang="en-US" dirty="0" err="1"/>
              <a:t>vantaggio</a:t>
            </a:r>
            <a:r>
              <a:rPr lang="en-US" dirty="0"/>
              <a:t> </a:t>
            </a:r>
            <a:r>
              <a:rPr lang="en-US" dirty="0" err="1"/>
              <a:t>l’oggettificazione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uomini</a:t>
            </a:r>
            <a:r>
              <a:rPr lang="en-US" dirty="0"/>
              <a:t> </a:t>
            </a:r>
            <a:r>
              <a:rPr lang="en-US" dirty="0" err="1"/>
              <a:t>fanno</a:t>
            </a:r>
            <a:r>
              <a:rPr lang="en-US" dirty="0"/>
              <a:t>, del </a:t>
            </a:r>
            <a:r>
              <a:rPr lang="en-US" dirty="0" err="1"/>
              <a:t>suo</a:t>
            </a:r>
            <a:r>
              <a:rPr lang="en-US" dirty="0"/>
              <a:t> </a:t>
            </a:r>
            <a:r>
              <a:rPr lang="en-US" dirty="0" err="1"/>
              <a:t>corpo</a:t>
            </a:r>
            <a:r>
              <a:rPr lang="en-US" dirty="0"/>
              <a:t>, </a:t>
            </a:r>
            <a:r>
              <a:rPr lang="en-US" dirty="0" err="1"/>
              <a:t>seducendo</a:t>
            </a:r>
            <a:r>
              <a:rPr lang="en-US" dirty="0"/>
              <a:t> e </a:t>
            </a:r>
            <a:r>
              <a:rPr lang="en-US" dirty="0" err="1"/>
              <a:t>uccidendo</a:t>
            </a:r>
            <a:r>
              <a:rPr lang="en-US" dirty="0"/>
              <a:t> </a:t>
            </a:r>
            <a:r>
              <a:rPr lang="en-US" dirty="0" err="1"/>
              <a:t>Oloferne</a:t>
            </a:r>
            <a:r>
              <a:rPr lang="en-US" dirty="0"/>
              <a:t>, </a:t>
            </a:r>
            <a:r>
              <a:rPr lang="en-US" dirty="0" err="1"/>
              <a:t>vincendo</a:t>
            </a:r>
            <a:r>
              <a:rPr lang="en-US" dirty="0"/>
              <a:t> </a:t>
            </a:r>
            <a:r>
              <a:rPr lang="en-US" dirty="0" err="1"/>
              <a:t>così</a:t>
            </a:r>
            <a:r>
              <a:rPr lang="en-US" dirty="0"/>
              <a:t> la propria </a:t>
            </a:r>
            <a:r>
              <a:rPr lang="en-US" dirty="0" err="1"/>
              <a:t>guerra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22" name="Google Shape;322;p32"/>
          <p:cNvSpPr txBox="1"/>
          <p:nvPr/>
        </p:nvSpPr>
        <p:spPr>
          <a:xfrm>
            <a:off x="3855400" y="5719625"/>
            <a:ext cx="247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Firenze, Galleria </a:t>
            </a:r>
            <a:r>
              <a:rPr lang="en-US" sz="1400" b="0" i="1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degli</a:t>
            </a:r>
            <a:r>
              <a:rPr lang="en-US" sz="1400" b="0" i="1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Uffizi</a:t>
            </a:r>
            <a:endParaRPr sz="1400" b="0" i="1" u="none" strike="noStrike" cap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“You don’t own me” di Lesley Gore</a:t>
            </a:r>
            <a:endParaRPr/>
          </a:p>
        </p:txBody>
      </p:sp>
      <p:sp>
        <p:nvSpPr>
          <p:cNvPr id="328" name="Google Shape;328;p33"/>
          <p:cNvSpPr txBox="1">
            <a:spLocks noGrp="1"/>
          </p:cNvSpPr>
          <p:nvPr>
            <p:ph type="body" idx="1"/>
          </p:nvPr>
        </p:nvSpPr>
        <p:spPr>
          <a:xfrm>
            <a:off x="1079770" y="2560320"/>
            <a:ext cx="4936982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You don't own me I'm not just one of your many toys You don't own me […] I don't tell you what to say I don't tell you what to do So just let me be myself That's all I ask of you I'm young and I love to be young I'm free and I love to be free To live my life the way I want To say and do whatever I please […]</a:t>
            </a:r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Tu non mi possiedi Io non sono solo uno dei tuoi tanti giochi Tu non mi possiedi […] Io non ti dico cosa dire Io non ti dico cosa fare Quindi lasciami essere solo me stessa Questo è tutto ciò che ti chiedo Io sono giovane e amo essere giovane Io sono libera e amo essere libera Di vivere la mia vita nel modo che voglio Di dire e fare qualsiasi cosa io voglia […]</a:t>
            </a:r>
            <a:endParaRPr/>
          </a:p>
        </p:txBody>
      </p:sp>
      <p:sp>
        <p:nvSpPr>
          <p:cNvPr id="330" name="Google Shape;330;p33"/>
          <p:cNvSpPr txBox="1"/>
          <p:nvPr/>
        </p:nvSpPr>
        <p:spPr>
          <a:xfrm>
            <a:off x="4811843" y="1978222"/>
            <a:ext cx="62209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https://youtu.be/JDUjeR01wnU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3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83" name="Google Shape;183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2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5" name="Google Shape;185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7" name="Google Shape;187;p2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Google Shape;188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89" name="Google Shape;189;p23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0" name="Google Shape;190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2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2" name="Google Shape;192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Garamond"/>
              <a:buNone/>
            </a:pPr>
            <a:r>
              <a:rPr lang="en-US" sz="4100" dirty="0"/>
              <a:t>La </a:t>
            </a:r>
            <a:r>
              <a:rPr lang="en-US" sz="4100" dirty="0" err="1"/>
              <a:t>famiglia</a:t>
            </a:r>
            <a:r>
              <a:rPr lang="en-US" sz="4100" dirty="0"/>
              <a:t> di </a:t>
            </a:r>
            <a:r>
              <a:rPr lang="en-US" sz="4100" dirty="0" err="1"/>
              <a:t>Piccarda</a:t>
            </a:r>
            <a:r>
              <a:rPr lang="en-US" sz="4100" dirty="0"/>
              <a:t> </a:t>
            </a:r>
            <a:r>
              <a:rPr lang="en-US" sz="4100" dirty="0" err="1"/>
              <a:t>Donati</a:t>
            </a:r>
            <a:r>
              <a:rPr lang="en-US" sz="4100" dirty="0"/>
              <a:t> </a:t>
            </a:r>
            <a:r>
              <a:rPr lang="en-US" sz="4100" dirty="0" err="1"/>
              <a:t>nella</a:t>
            </a:r>
            <a:r>
              <a:rPr lang="en-US" sz="4100" dirty="0"/>
              <a:t> </a:t>
            </a:r>
            <a:r>
              <a:rPr lang="en-US" sz="4100" i="1" dirty="0"/>
              <a:t>Divina commedia  </a:t>
            </a:r>
            <a:endParaRPr i="1" dirty="0"/>
          </a:p>
        </p:txBody>
      </p:sp>
      <p:cxnSp>
        <p:nvCxnSpPr>
          <p:cNvPr id="195" name="Google Shape;195;p23"/>
          <p:cNvCxnSpPr/>
          <p:nvPr/>
        </p:nvCxnSpPr>
        <p:spPr>
          <a:xfrm>
            <a:off x="1477057" y="2400639"/>
            <a:ext cx="576072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23"/>
          <p:cNvSpPr txBox="1">
            <a:spLocks noGrp="1"/>
          </p:cNvSpPr>
          <p:nvPr>
            <p:ph type="body" idx="2"/>
          </p:nvPr>
        </p:nvSpPr>
        <p:spPr>
          <a:xfrm>
            <a:off x="1167385" y="2556932"/>
            <a:ext cx="6380065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1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b="1" dirty="0" err="1"/>
              <a:t>Figura</a:t>
            </a:r>
            <a:r>
              <a:rPr lang="en-US" b="1" dirty="0"/>
              <a:t> 1 </a:t>
            </a:r>
            <a:r>
              <a:rPr lang="en-US" dirty="0"/>
              <a:t>🡪 </a:t>
            </a:r>
            <a:r>
              <a:rPr lang="en-US" dirty="0" err="1"/>
              <a:t>Purg</a:t>
            </a:r>
            <a:r>
              <a:rPr lang="en-US" dirty="0"/>
              <a:t>. XIV vv. 8-15 Dante </a:t>
            </a:r>
            <a:r>
              <a:rPr lang="en-US" dirty="0" err="1"/>
              <a:t>incontra</a:t>
            </a:r>
            <a:r>
              <a:rPr lang="en-US" dirty="0"/>
              <a:t> </a:t>
            </a:r>
            <a:r>
              <a:rPr lang="en-US" b="1" dirty="0" err="1"/>
              <a:t>Forese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golosi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VI cornice, il quale </a:t>
            </a:r>
            <a:r>
              <a:rPr lang="en-US" dirty="0" err="1"/>
              <a:t>preannuncia</a:t>
            </a:r>
            <a:r>
              <a:rPr lang="en-US" dirty="0"/>
              <a:t> la </a:t>
            </a:r>
            <a:r>
              <a:rPr lang="en-US" dirty="0" err="1"/>
              <a:t>condizione</a:t>
            </a:r>
            <a:r>
              <a:rPr lang="en-US" dirty="0"/>
              <a:t> beata di </a:t>
            </a:r>
            <a:r>
              <a:rPr lang="en-US" dirty="0" err="1"/>
              <a:t>Piccarda</a:t>
            </a:r>
            <a:r>
              <a:rPr lang="en-US" dirty="0"/>
              <a:t> : &lt;&lt; la </a:t>
            </a:r>
            <a:r>
              <a:rPr lang="en-US" dirty="0" err="1"/>
              <a:t>mia</a:t>
            </a:r>
            <a:r>
              <a:rPr lang="en-US" dirty="0"/>
              <a:t> </a:t>
            </a:r>
            <a:r>
              <a:rPr lang="en-US" dirty="0" err="1"/>
              <a:t>sorella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bella</a:t>
            </a:r>
            <a:r>
              <a:rPr lang="en-US" dirty="0"/>
              <a:t> e </a:t>
            </a:r>
            <a:r>
              <a:rPr lang="en-US" dirty="0" err="1"/>
              <a:t>buona</a:t>
            </a:r>
            <a:r>
              <a:rPr lang="en-US" dirty="0"/>
              <a:t> non so qual fosse piu,  </a:t>
            </a:r>
            <a:r>
              <a:rPr lang="en-US" dirty="0" err="1"/>
              <a:t>triunfa</a:t>
            </a:r>
            <a:r>
              <a:rPr lang="en-US" dirty="0"/>
              <a:t> </a:t>
            </a:r>
            <a:r>
              <a:rPr lang="en-US" dirty="0" err="1"/>
              <a:t>lieta</a:t>
            </a:r>
            <a:r>
              <a:rPr lang="en-US" dirty="0"/>
              <a:t> ne </a:t>
            </a:r>
            <a:r>
              <a:rPr lang="en-US" dirty="0" err="1"/>
              <a:t>l’alto</a:t>
            </a:r>
            <a:r>
              <a:rPr lang="en-US" dirty="0"/>
              <a:t> </a:t>
            </a:r>
            <a:r>
              <a:rPr lang="en-US" dirty="0" err="1"/>
              <a:t>Olimpo</a:t>
            </a:r>
            <a:r>
              <a:rPr lang="en-US" dirty="0"/>
              <a:t> </a:t>
            </a:r>
            <a:r>
              <a:rPr lang="en-US" dirty="0" err="1"/>
              <a:t>già</a:t>
            </a:r>
            <a:r>
              <a:rPr lang="en-US" dirty="0"/>
              <a:t> di </a:t>
            </a:r>
            <a:r>
              <a:rPr lang="en-US" dirty="0" err="1"/>
              <a:t>sua</a:t>
            </a:r>
            <a:r>
              <a:rPr lang="en-US" dirty="0"/>
              <a:t> corona&gt;&gt;.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84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840"/>
              <a:buFont typeface="Arial"/>
              <a:buNone/>
            </a:pPr>
            <a:endParaRPr dirty="0"/>
          </a:p>
          <a:p>
            <a:pPr marL="0" lvl="0" indent="-11684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b="1" dirty="0" err="1"/>
              <a:t>Figura</a:t>
            </a:r>
            <a:r>
              <a:rPr lang="en-US" b="1" dirty="0"/>
              <a:t> 2 </a:t>
            </a:r>
            <a:r>
              <a:rPr lang="en-US" dirty="0"/>
              <a:t>🡪 </a:t>
            </a:r>
            <a:r>
              <a:rPr lang="en-US" dirty="0" err="1"/>
              <a:t>Piccarda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trova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spiriti</a:t>
            </a:r>
            <a:r>
              <a:rPr lang="en-US" dirty="0"/>
              <a:t> </a:t>
            </a:r>
            <a:r>
              <a:rPr lang="en-US" dirty="0" err="1"/>
              <a:t>difettivi</a:t>
            </a:r>
            <a:r>
              <a:rPr lang="en-US" dirty="0"/>
              <a:t> del I Cielo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luna</a:t>
            </a:r>
            <a:r>
              <a:rPr lang="en-US" dirty="0"/>
              <a:t> ed è la </a:t>
            </a:r>
            <a:r>
              <a:rPr lang="en-US" dirty="0" err="1"/>
              <a:t>protagonista</a:t>
            </a:r>
            <a:r>
              <a:rPr lang="en-US" dirty="0"/>
              <a:t> del canto III del Paradiso. Vv. 43-57 </a:t>
            </a:r>
            <a:r>
              <a:rPr lang="en-US" dirty="0" err="1"/>
              <a:t>Piccarda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presenta</a:t>
            </a:r>
            <a:r>
              <a:rPr lang="en-US" dirty="0"/>
              <a:t> a Dante e </a:t>
            </a:r>
            <a:r>
              <a:rPr lang="en-US" dirty="0" err="1"/>
              <a:t>spiega</a:t>
            </a:r>
            <a:r>
              <a:rPr lang="en-US" dirty="0"/>
              <a:t> il motive per il quale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spiriti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trovano</a:t>
            </a:r>
            <a:r>
              <a:rPr lang="en-US" dirty="0"/>
              <a:t> in </a:t>
            </a:r>
            <a:r>
              <a:rPr lang="en-US" dirty="0" err="1"/>
              <a:t>questo</a:t>
            </a:r>
            <a:r>
              <a:rPr lang="en-US" dirty="0"/>
              <a:t> Cielo.</a:t>
            </a:r>
            <a:endParaRPr dirty="0"/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6">
            <a:alphaModFix/>
          </a:blip>
          <a:srcRect t="27853" r="4" b="19744"/>
          <a:stretch/>
        </p:blipFill>
        <p:spPr>
          <a:xfrm>
            <a:off x="8228300" y="3705558"/>
            <a:ext cx="2839277" cy="2066544"/>
          </a:xfrm>
          <a:prstGeom prst="rect">
            <a:avLst/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98" name="Google Shape;198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 t="33826" r="3" b="11659"/>
          <a:stretch/>
        </p:blipFill>
        <p:spPr>
          <a:xfrm>
            <a:off x="8228300" y="1085899"/>
            <a:ext cx="2843021" cy="2066544"/>
          </a:xfrm>
          <a:prstGeom prst="rect">
            <a:avLst/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9" name="Google Shape;199;p23"/>
          <p:cNvSpPr txBox="1"/>
          <p:nvPr/>
        </p:nvSpPr>
        <p:spPr>
          <a:xfrm>
            <a:off x="9208446" y="3148599"/>
            <a:ext cx="10347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Figura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9208446" y="5762135"/>
            <a:ext cx="1225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Figura 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4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6" name="Google Shape;206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2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8" name="Google Shape;208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0" name="Google Shape;210;p2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24"/>
          <p:cNvPicPr preferRelativeResize="0"/>
          <p:nvPr/>
        </p:nvPicPr>
        <p:blipFill rotWithShape="1">
          <a:blip r:embed="rId5">
            <a:alphaModFix amt="35000"/>
          </a:blip>
          <a:srcRect t="11390" r="1" b="438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lang="en-US" sz="4400">
                <a:solidFill>
                  <a:srgbClr val="FFFFFF"/>
                </a:solidFill>
              </a:rPr>
              <a:t>La vita di Piccarda </a:t>
            </a:r>
            <a:endParaRPr/>
          </a:p>
        </p:txBody>
      </p:sp>
      <p:cxnSp>
        <p:nvCxnSpPr>
          <p:cNvPr id="214" name="Google Shape;214;p24"/>
          <p:cNvCxnSpPr/>
          <p:nvPr/>
        </p:nvCxnSpPr>
        <p:spPr>
          <a:xfrm>
            <a:off x="1524000" y="2421466"/>
            <a:ext cx="9144000" cy="0"/>
          </a:xfrm>
          <a:prstGeom prst="straightConnector1">
            <a:avLst/>
          </a:prstGeom>
          <a:noFill/>
          <a:ln w="158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p2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Piccarda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Donati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sorella</a:t>
            </a:r>
            <a:r>
              <a:rPr lang="en-US" dirty="0">
                <a:solidFill>
                  <a:srgbClr val="FFFFFF"/>
                </a:solidFill>
              </a:rPr>
              <a:t> di Corso e </a:t>
            </a:r>
            <a:r>
              <a:rPr lang="en-US" dirty="0" err="1">
                <a:solidFill>
                  <a:srgbClr val="FFFFFF"/>
                </a:solidFill>
              </a:rPr>
              <a:t>Forese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Donati</a:t>
            </a:r>
            <a:r>
              <a:rPr lang="en-US" dirty="0">
                <a:solidFill>
                  <a:srgbClr val="FFFFFF"/>
                </a:solidFill>
              </a:rPr>
              <a:t> era una </a:t>
            </a:r>
            <a:r>
              <a:rPr lang="en-US" dirty="0" err="1">
                <a:solidFill>
                  <a:srgbClr val="FFFFFF"/>
                </a:solidFill>
              </a:rPr>
              <a:t>giovinetta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bellissima</a:t>
            </a:r>
            <a:r>
              <a:rPr lang="en-US" dirty="0">
                <a:solidFill>
                  <a:srgbClr val="FFFFFF"/>
                </a:solidFill>
              </a:rPr>
              <a:t> e molto religiosa </a:t>
            </a:r>
            <a:r>
              <a:rPr lang="en-US" dirty="0" err="1">
                <a:solidFill>
                  <a:srgbClr val="FFFFFF"/>
                </a:solidFill>
              </a:rPr>
              <a:t>che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entrò</a:t>
            </a:r>
            <a:r>
              <a:rPr lang="en-US" dirty="0">
                <a:solidFill>
                  <a:srgbClr val="FFFFFF"/>
                </a:solidFill>
              </a:rPr>
              <a:t> come </a:t>
            </a:r>
            <a:r>
              <a:rPr lang="en-US" dirty="0" err="1">
                <a:solidFill>
                  <a:srgbClr val="FFFFFF"/>
                </a:solidFill>
              </a:rPr>
              <a:t>suora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nel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convento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delle</a:t>
            </a:r>
            <a:r>
              <a:rPr lang="en-US" dirty="0">
                <a:solidFill>
                  <a:srgbClr val="FFFFFF"/>
                </a:solidFill>
              </a:rPr>
              <a:t> Clarisse di S. Chiara a Firenze.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>
                <a:solidFill>
                  <a:srgbClr val="FFFFFF"/>
                </a:solidFill>
              </a:rPr>
              <a:t>Il </a:t>
            </a:r>
            <a:r>
              <a:rPr lang="en-US" dirty="0" err="1">
                <a:solidFill>
                  <a:srgbClr val="FFFFFF"/>
                </a:solidFill>
              </a:rPr>
              <a:t>suo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venne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rotto</a:t>
            </a:r>
            <a:r>
              <a:rPr lang="en-US" dirty="0">
                <a:solidFill>
                  <a:srgbClr val="FFFFFF"/>
                </a:solidFill>
              </a:rPr>
              <a:t> a causa del </a:t>
            </a:r>
            <a:r>
              <a:rPr lang="en-US" dirty="0" err="1">
                <a:solidFill>
                  <a:srgbClr val="FFFFFF"/>
                </a:solidFill>
              </a:rPr>
              <a:t>fratello</a:t>
            </a:r>
            <a:r>
              <a:rPr lang="en-US" dirty="0">
                <a:solidFill>
                  <a:srgbClr val="FFFFFF"/>
                </a:solidFill>
              </a:rPr>
              <a:t> Corso </a:t>
            </a:r>
            <a:r>
              <a:rPr lang="en-US" dirty="0" err="1">
                <a:solidFill>
                  <a:srgbClr val="FFFFFF"/>
                </a:solidFill>
              </a:rPr>
              <a:t>che</a:t>
            </a:r>
            <a:r>
              <a:rPr lang="en-US" dirty="0">
                <a:solidFill>
                  <a:srgbClr val="FFFFFF"/>
                </a:solidFill>
              </a:rPr>
              <a:t> la </a:t>
            </a:r>
            <a:r>
              <a:rPr lang="en-US" dirty="0" err="1">
                <a:solidFill>
                  <a:srgbClr val="FFFFFF"/>
                </a:solidFill>
              </a:rPr>
              <a:t>rapì</a:t>
            </a:r>
            <a:r>
              <a:rPr lang="en-US" dirty="0">
                <a:solidFill>
                  <a:srgbClr val="FFFFFF"/>
                </a:solidFill>
              </a:rPr>
              <a:t> per </a:t>
            </a:r>
            <a:r>
              <a:rPr lang="en-US" dirty="0" err="1">
                <a:solidFill>
                  <a:srgbClr val="FFFFFF"/>
                </a:solidFill>
              </a:rPr>
              <a:t>darla</a:t>
            </a:r>
            <a:r>
              <a:rPr lang="en-US" dirty="0">
                <a:solidFill>
                  <a:srgbClr val="FFFFFF"/>
                </a:solidFill>
              </a:rPr>
              <a:t> in </a:t>
            </a:r>
            <a:r>
              <a:rPr lang="en-US" dirty="0" err="1">
                <a:solidFill>
                  <a:srgbClr val="FFFFFF"/>
                </a:solidFill>
              </a:rPr>
              <a:t>sposa</a:t>
            </a:r>
            <a:r>
              <a:rPr lang="en-US" dirty="0">
                <a:solidFill>
                  <a:srgbClr val="FFFFFF"/>
                </a:solidFill>
              </a:rPr>
              <a:t> a </a:t>
            </a:r>
            <a:r>
              <a:rPr lang="en-US" dirty="0" err="1">
                <a:solidFill>
                  <a:srgbClr val="FFFFFF"/>
                </a:solidFill>
              </a:rPr>
              <a:t>Rossellino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della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Tosa</a:t>
            </a:r>
            <a:r>
              <a:rPr lang="en-US" dirty="0">
                <a:solidFill>
                  <a:srgbClr val="FFFFFF"/>
                </a:solidFill>
              </a:rPr>
              <a:t> per </a:t>
            </a:r>
            <a:r>
              <a:rPr lang="en-US" dirty="0" err="1">
                <a:solidFill>
                  <a:srgbClr val="FFFFFF"/>
                </a:solidFill>
              </a:rPr>
              <a:t>motivi</a:t>
            </a:r>
            <a:r>
              <a:rPr lang="en-US" dirty="0">
                <a:solidFill>
                  <a:srgbClr val="FFFFFF"/>
                </a:solidFill>
              </a:rPr>
              <a:t> di </a:t>
            </a:r>
            <a:r>
              <a:rPr lang="en-US" dirty="0" err="1">
                <a:solidFill>
                  <a:srgbClr val="FFFFFF"/>
                </a:solidFill>
              </a:rPr>
              <a:t>convenienza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politica</a:t>
            </a:r>
            <a:r>
              <a:rPr lang="en-US" dirty="0">
                <a:solidFill>
                  <a:srgbClr val="FFFFFF"/>
                </a:solidFill>
              </a:rPr>
              <a:t>. </a:t>
            </a:r>
            <a:endParaRPr dirty="0"/>
          </a:p>
          <a:p>
            <a:pPr marL="285750" lvl="0" indent="-11049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XIII </a:t>
            </a:r>
            <a:r>
              <a:rPr lang="en-US" dirty="0" err="1"/>
              <a:t>secolo</a:t>
            </a:r>
            <a:r>
              <a:rPr lang="en-US" dirty="0"/>
              <a:t>: </a:t>
            </a:r>
            <a:br>
              <a:rPr lang="en-US" dirty="0"/>
            </a:br>
            <a:r>
              <a:rPr lang="en-US" sz="3100" dirty="0" err="1"/>
              <a:t>destini</a:t>
            </a:r>
            <a:r>
              <a:rPr lang="en-US" sz="3100" dirty="0"/>
              <a:t> </a:t>
            </a:r>
            <a:r>
              <a:rPr lang="en-US" sz="3100" dirty="0" err="1"/>
              <a:t>segnati</a:t>
            </a:r>
            <a:endParaRPr sz="3100" dirty="0"/>
          </a:p>
        </p:txBody>
      </p:sp>
      <p:pic>
        <p:nvPicPr>
          <p:cNvPr id="221" name="Google Shape;221;p25" descr="Visualizza immagine di 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2953138"/>
            <a:ext cx="48768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’800-’900</a:t>
            </a:r>
            <a:endParaRPr dirty="0"/>
          </a:p>
        </p:txBody>
      </p:sp>
      <p:sp>
        <p:nvSpPr>
          <p:cNvPr id="227" name="Google Shape;227;p26"/>
          <p:cNvSpPr txBox="1">
            <a:spLocks noGrp="1"/>
          </p:cNvSpPr>
          <p:nvPr>
            <p:ph type="body" idx="1"/>
          </p:nvPr>
        </p:nvSpPr>
        <p:spPr>
          <a:xfrm>
            <a:off x="1444692" y="2802265"/>
            <a:ext cx="2763415" cy="587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10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/>
              <a:t>Suffragette</a:t>
            </a:r>
            <a:endParaRPr/>
          </a:p>
        </p:txBody>
      </p:sp>
      <p:pic>
        <p:nvPicPr>
          <p:cNvPr id="228" name="Google Shape;228;p26" descr="Visualizza immagine di 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802265"/>
            <a:ext cx="5038531" cy="2828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4" name="Google Shape;234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27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6" name="Google Shape;236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8" name="Google Shape;238;p2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" name="Google Shape;239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0" name="Google Shape;240;p27"/>
          <p:cNvPicPr preferRelativeResize="0"/>
          <p:nvPr/>
        </p:nvPicPr>
        <p:blipFill rotWithShape="1">
          <a:blip r:embed="rId5">
            <a:alphaModFix amt="35000"/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aramond"/>
              <a:buNone/>
            </a:pPr>
            <a:r>
              <a:rPr lang="en-US" dirty="0" err="1">
                <a:solidFill>
                  <a:srgbClr val="FFFFFF"/>
                </a:solidFill>
              </a:rPr>
              <a:t>Ancora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oggi</a:t>
            </a:r>
            <a:r>
              <a:rPr lang="en-US" dirty="0">
                <a:solidFill>
                  <a:srgbClr val="FFFFFF"/>
                </a:solidFill>
              </a:rPr>
              <a:t> le </a:t>
            </a:r>
            <a:r>
              <a:rPr lang="en-US" dirty="0" err="1">
                <a:solidFill>
                  <a:srgbClr val="FFFFFF"/>
                </a:solidFill>
              </a:rPr>
              <a:t>donne</a:t>
            </a:r>
            <a:r>
              <a:rPr lang="en-US" dirty="0">
                <a:solidFill>
                  <a:srgbClr val="FFFFFF"/>
                </a:solidFill>
              </a:rPr>
              <a:t>, p. es., in Arabia </a:t>
            </a:r>
            <a:r>
              <a:rPr lang="en-US" dirty="0" err="1">
                <a:solidFill>
                  <a:srgbClr val="FFFFFF"/>
                </a:solidFill>
              </a:rPr>
              <a:t>Saudita</a:t>
            </a:r>
            <a:r>
              <a:rPr lang="en-US" dirty="0">
                <a:solidFill>
                  <a:srgbClr val="FFFFFF"/>
                </a:solidFill>
              </a:rPr>
              <a:t>, Afghanistan, Yemen  </a:t>
            </a:r>
            <a:endParaRPr dirty="0"/>
          </a:p>
        </p:txBody>
      </p:sp>
      <p:cxnSp>
        <p:nvCxnSpPr>
          <p:cNvPr id="242" name="Google Shape;242;p27"/>
          <p:cNvCxnSpPr/>
          <p:nvPr/>
        </p:nvCxnSpPr>
        <p:spPr>
          <a:xfrm>
            <a:off x="1524000" y="2421466"/>
            <a:ext cx="9144000" cy="0"/>
          </a:xfrm>
          <a:prstGeom prst="straightConnector1">
            <a:avLst/>
          </a:prstGeom>
          <a:noFill/>
          <a:ln w="158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3" name="Google Shape;243;p27"/>
          <p:cNvGrpSpPr/>
          <p:nvPr/>
        </p:nvGrpSpPr>
        <p:grpSpPr>
          <a:xfrm>
            <a:off x="1295401" y="2557337"/>
            <a:ext cx="9601196" cy="3318124"/>
            <a:chOff x="0" y="405"/>
            <a:chExt cx="9601196" cy="3318124"/>
          </a:xfrm>
        </p:grpSpPr>
        <p:cxnSp>
          <p:nvCxnSpPr>
            <p:cNvPr id="244" name="Google Shape;244;p27"/>
            <p:cNvCxnSpPr/>
            <p:nvPr/>
          </p:nvCxnSpPr>
          <p:spPr>
            <a:xfrm>
              <a:off x="0" y="405"/>
              <a:ext cx="9601196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446E9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5" name="Google Shape;245;p27"/>
            <p:cNvSpPr/>
            <p:nvPr/>
          </p:nvSpPr>
          <p:spPr>
            <a:xfrm>
              <a:off x="0" y="405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7"/>
            <p:cNvSpPr txBox="1"/>
            <p:nvPr/>
          </p:nvSpPr>
          <p:spPr>
            <a:xfrm>
              <a:off x="0" y="405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Non possono  lavorare</a:t>
              </a:r>
              <a:endParaRPr sz="2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247" name="Google Shape;247;p27"/>
            <p:cNvCxnSpPr/>
            <p:nvPr/>
          </p:nvCxnSpPr>
          <p:spPr>
            <a:xfrm>
              <a:off x="0" y="474423"/>
              <a:ext cx="9601196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446E9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8" name="Google Shape;248;p27"/>
            <p:cNvSpPr/>
            <p:nvPr/>
          </p:nvSpPr>
          <p:spPr>
            <a:xfrm>
              <a:off x="0" y="474423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7"/>
            <p:cNvSpPr txBox="1"/>
            <p:nvPr/>
          </p:nvSpPr>
          <p:spPr>
            <a:xfrm>
              <a:off x="0" y="474423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Devono occuparsi dei figli e del benessere del marito </a:t>
              </a:r>
              <a:endParaRPr sz="2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250" name="Google Shape;250;p27"/>
            <p:cNvCxnSpPr/>
            <p:nvPr/>
          </p:nvCxnSpPr>
          <p:spPr>
            <a:xfrm>
              <a:off x="0" y="948441"/>
              <a:ext cx="9601196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446E9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1" name="Google Shape;251;p27"/>
            <p:cNvSpPr/>
            <p:nvPr/>
          </p:nvSpPr>
          <p:spPr>
            <a:xfrm>
              <a:off x="0" y="948441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7"/>
            <p:cNvSpPr txBox="1"/>
            <p:nvPr/>
          </p:nvSpPr>
          <p:spPr>
            <a:xfrm>
              <a:off x="0" y="948441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Non possono guidare </a:t>
              </a:r>
              <a:endParaRPr sz="2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253" name="Google Shape;253;p27"/>
            <p:cNvCxnSpPr/>
            <p:nvPr/>
          </p:nvCxnSpPr>
          <p:spPr>
            <a:xfrm>
              <a:off x="0" y="1422459"/>
              <a:ext cx="9601196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446E9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4" name="Google Shape;254;p27"/>
            <p:cNvSpPr/>
            <p:nvPr/>
          </p:nvSpPr>
          <p:spPr>
            <a:xfrm>
              <a:off x="0" y="1422459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7"/>
            <p:cNvSpPr txBox="1"/>
            <p:nvPr/>
          </p:nvSpPr>
          <p:spPr>
            <a:xfrm>
              <a:off x="0" y="1422459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Non possono partecipare alla vita politica </a:t>
              </a:r>
              <a:endParaRPr sz="2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256" name="Google Shape;256;p27"/>
            <p:cNvCxnSpPr/>
            <p:nvPr/>
          </p:nvCxnSpPr>
          <p:spPr>
            <a:xfrm>
              <a:off x="0" y="1896476"/>
              <a:ext cx="9601196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446E9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7" name="Google Shape;257;p27"/>
            <p:cNvSpPr/>
            <p:nvPr/>
          </p:nvSpPr>
          <p:spPr>
            <a:xfrm>
              <a:off x="0" y="1896476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7"/>
            <p:cNvSpPr txBox="1"/>
            <p:nvPr/>
          </p:nvSpPr>
          <p:spPr>
            <a:xfrm>
              <a:off x="0" y="1896476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Non devono esporre il proprio corpo </a:t>
              </a:r>
              <a:endParaRPr sz="2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259" name="Google Shape;259;p27"/>
            <p:cNvCxnSpPr/>
            <p:nvPr/>
          </p:nvCxnSpPr>
          <p:spPr>
            <a:xfrm>
              <a:off x="0" y="2370494"/>
              <a:ext cx="9601196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446E9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0" name="Google Shape;260;p27"/>
            <p:cNvSpPr/>
            <p:nvPr/>
          </p:nvSpPr>
          <p:spPr>
            <a:xfrm>
              <a:off x="0" y="2370494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7"/>
            <p:cNvSpPr txBox="1"/>
            <p:nvPr/>
          </p:nvSpPr>
          <p:spPr>
            <a:xfrm>
              <a:off x="0" y="2370494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Non possono uscire da sole </a:t>
              </a:r>
              <a:endParaRPr sz="2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262" name="Google Shape;262;p27"/>
            <p:cNvCxnSpPr/>
            <p:nvPr/>
          </p:nvCxnSpPr>
          <p:spPr>
            <a:xfrm>
              <a:off x="0" y="2844512"/>
              <a:ext cx="9601196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 w="9525" cap="flat" cmpd="sng">
              <a:solidFill>
                <a:srgbClr val="446E9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3" name="Google Shape;263;p27"/>
            <p:cNvSpPr/>
            <p:nvPr/>
          </p:nvSpPr>
          <p:spPr>
            <a:xfrm>
              <a:off x="0" y="2844512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7"/>
            <p:cNvSpPr txBox="1"/>
            <p:nvPr/>
          </p:nvSpPr>
          <p:spPr>
            <a:xfrm>
              <a:off x="0" y="2844512"/>
              <a:ext cx="9601196" cy="4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Subiscono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 una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oggettificazione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endParaRPr sz="22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8"/>
          <p:cNvSpPr txBox="1">
            <a:spLocks noGrp="1"/>
          </p:cNvSpPr>
          <p:nvPr>
            <p:ph type="title"/>
          </p:nvPr>
        </p:nvSpPr>
        <p:spPr>
          <a:xfrm>
            <a:off x="952107" y="954756"/>
            <a:ext cx="2849871" cy="494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lang="en-US" dirty="0">
                <a:solidFill>
                  <a:srgbClr val="FFFFFF"/>
                </a:solidFill>
              </a:rPr>
              <a:t>Le </a:t>
            </a:r>
            <a:r>
              <a:rPr lang="en-US" dirty="0" err="1">
                <a:solidFill>
                  <a:srgbClr val="FFFFFF"/>
                </a:solidFill>
              </a:rPr>
              <a:t>donne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ancora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oggi</a:t>
            </a:r>
            <a:r>
              <a:rPr lang="en-US" dirty="0">
                <a:solidFill>
                  <a:srgbClr val="FFFFFF"/>
                </a:solidFill>
              </a:rPr>
              <a:t> in </a:t>
            </a:r>
            <a:r>
              <a:rPr lang="en-US" dirty="0" err="1">
                <a:solidFill>
                  <a:srgbClr val="FFFFFF"/>
                </a:solidFill>
              </a:rPr>
              <a:t>molti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paesi</a:t>
            </a:r>
            <a:r>
              <a:rPr lang="en-US" dirty="0">
                <a:solidFill>
                  <a:srgbClr val="FFFFFF"/>
                </a:solidFill>
              </a:rPr>
              <a:t> “</a:t>
            </a:r>
            <a:r>
              <a:rPr lang="en-US" dirty="0" err="1">
                <a:solidFill>
                  <a:srgbClr val="FFFFFF"/>
                </a:solidFill>
              </a:rPr>
              <a:t>sviluppati</a:t>
            </a:r>
            <a:r>
              <a:rPr lang="en-US" dirty="0">
                <a:solidFill>
                  <a:srgbClr val="FFFFFF"/>
                </a:solidFill>
              </a:rPr>
              <a:t>” </a:t>
            </a:r>
            <a:endParaRPr dirty="0"/>
          </a:p>
        </p:txBody>
      </p:sp>
      <p:sp>
        <p:nvSpPr>
          <p:cNvPr id="273" name="Google Shape;273;p28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4" name="Google Shape;274;p28"/>
          <p:cNvSpPr txBox="1">
            <a:spLocks noGrp="1"/>
          </p:cNvSpPr>
          <p:nvPr>
            <p:ph type="body" idx="1"/>
          </p:nvPr>
        </p:nvSpPr>
        <p:spPr>
          <a:xfrm>
            <a:off x="5140933" y="469900"/>
            <a:ext cx="676572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paesi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sviluppati</a:t>
            </a:r>
            <a:r>
              <a:rPr lang="en-US" dirty="0"/>
              <a:t> </a:t>
            </a:r>
            <a:r>
              <a:rPr lang="en-US" dirty="0" err="1"/>
              <a:t>l’uguaglianza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sessi</a:t>
            </a:r>
            <a:r>
              <a:rPr lang="en-US" dirty="0"/>
              <a:t> è </a:t>
            </a:r>
            <a:r>
              <a:rPr lang="en-US" dirty="0" err="1"/>
              <a:t>riconosciuta</a:t>
            </a:r>
            <a:r>
              <a:rPr lang="en-US" dirty="0"/>
              <a:t> </a:t>
            </a:r>
            <a:r>
              <a:rPr lang="en-US" dirty="0" err="1"/>
              <a:t>giuridicamente</a:t>
            </a:r>
            <a:r>
              <a:rPr lang="en-US" dirty="0"/>
              <a:t>, ma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concreto</a:t>
            </a:r>
            <a:r>
              <a:rPr lang="en-US" dirty="0"/>
              <a:t> di tutti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giorni</a:t>
            </a:r>
            <a:r>
              <a:rPr lang="en-US" dirty="0"/>
              <a:t> non è </a:t>
            </a:r>
            <a:r>
              <a:rPr lang="en-US" dirty="0" err="1"/>
              <a:t>così</a:t>
            </a:r>
            <a:r>
              <a:rPr lang="en-US" dirty="0"/>
              <a:t>: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Hanno diverse (</a:t>
            </a:r>
            <a:r>
              <a:rPr lang="en-US" dirty="0" err="1"/>
              <a:t>minori</a:t>
            </a:r>
            <a:r>
              <a:rPr lang="en-US" dirty="0"/>
              <a:t>) </a:t>
            </a:r>
            <a:r>
              <a:rPr lang="en-US" dirty="0" err="1"/>
              <a:t>retribuzioni</a:t>
            </a:r>
            <a:r>
              <a:rPr lang="en-US" dirty="0"/>
              <a:t> a </a:t>
            </a:r>
            <a:r>
              <a:rPr lang="en-US" dirty="0" err="1"/>
              <a:t>pari</a:t>
            </a:r>
            <a:r>
              <a:rPr lang="en-US" dirty="0"/>
              <a:t> </a:t>
            </a:r>
            <a:r>
              <a:rPr lang="en-US" dirty="0" err="1"/>
              <a:t>mansione</a:t>
            </a:r>
            <a:r>
              <a:rPr lang="en-US" dirty="0"/>
              <a:t>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soggette</a:t>
            </a:r>
            <a:r>
              <a:rPr lang="en-US" dirty="0"/>
              <a:t> a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frequente</a:t>
            </a:r>
            <a:r>
              <a:rPr lang="en-US" dirty="0"/>
              <a:t> </a:t>
            </a:r>
            <a:r>
              <a:rPr lang="en-US" dirty="0" err="1"/>
              <a:t>licenziamento</a:t>
            </a:r>
            <a:r>
              <a:rPr lang="en-US" dirty="0"/>
              <a:t> (</a:t>
            </a:r>
            <a:r>
              <a:rPr lang="en-US" dirty="0" err="1"/>
              <a:t>spesso</a:t>
            </a:r>
            <a:r>
              <a:rPr lang="en-US" dirty="0"/>
              <a:t> in </a:t>
            </a:r>
            <a:r>
              <a:rPr lang="en-US" dirty="0" err="1"/>
              <a:t>caso</a:t>
            </a:r>
            <a:r>
              <a:rPr lang="en-US" dirty="0"/>
              <a:t> di </a:t>
            </a:r>
            <a:r>
              <a:rPr lang="en-US" dirty="0" err="1"/>
              <a:t>gravidanza</a:t>
            </a:r>
            <a:r>
              <a:rPr lang="en-US" dirty="0"/>
              <a:t>)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 err="1"/>
              <a:t>Sono</a:t>
            </a:r>
            <a:r>
              <a:rPr lang="en-US" dirty="0"/>
              <a:t> in </a:t>
            </a:r>
            <a:r>
              <a:rPr lang="en-US" dirty="0" err="1"/>
              <a:t>minoranza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cariche</a:t>
            </a:r>
            <a:r>
              <a:rPr lang="en-US" dirty="0"/>
              <a:t> </a:t>
            </a:r>
            <a:r>
              <a:rPr lang="en-US" dirty="0" err="1"/>
              <a:t>dirigenziali</a:t>
            </a:r>
            <a:r>
              <a:rPr lang="en-US" dirty="0"/>
              <a:t>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Hanno il </a:t>
            </a:r>
            <a:r>
              <a:rPr lang="en-US" dirty="0" err="1"/>
              <a:t>timore</a:t>
            </a:r>
            <a:r>
              <a:rPr lang="en-US" dirty="0"/>
              <a:t> di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molestate</a:t>
            </a:r>
            <a:r>
              <a:rPr lang="en-US" dirty="0"/>
              <a:t>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esposte</a:t>
            </a:r>
            <a:r>
              <a:rPr lang="en-US" dirty="0"/>
              <a:t> a </a:t>
            </a:r>
            <a:r>
              <a:rPr lang="en-US" dirty="0" err="1"/>
              <a:t>maggior</a:t>
            </a:r>
            <a:r>
              <a:rPr lang="en-US" dirty="0"/>
              <a:t> </a:t>
            </a:r>
            <a:r>
              <a:rPr lang="en-US" dirty="0" err="1"/>
              <a:t>giudizio</a:t>
            </a:r>
            <a:r>
              <a:rPr lang="en-US" dirty="0"/>
              <a:t>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 err="1"/>
              <a:t>Portano</a:t>
            </a:r>
            <a:r>
              <a:rPr lang="en-US" dirty="0"/>
              <a:t> </a:t>
            </a:r>
            <a:r>
              <a:rPr lang="en-US" dirty="0" err="1"/>
              <a:t>ancora</a:t>
            </a:r>
            <a:r>
              <a:rPr lang="en-US" dirty="0"/>
              <a:t> il peso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faccende</a:t>
            </a:r>
            <a:r>
              <a:rPr lang="en-US" dirty="0"/>
              <a:t> </a:t>
            </a:r>
            <a:r>
              <a:rPr lang="en-US" dirty="0" err="1"/>
              <a:t>domestiche</a:t>
            </a:r>
            <a:r>
              <a:rPr lang="en-US" dirty="0"/>
              <a:t> e </a:t>
            </a:r>
            <a:r>
              <a:rPr lang="en-US" dirty="0" err="1"/>
              <a:t>l’educazione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figli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dirty="0"/>
              <a:t> (</a:t>
            </a:r>
            <a:r>
              <a:rPr lang="en-US" dirty="0" err="1"/>
              <a:t>distanza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uomini</a:t>
            </a:r>
            <a:r>
              <a:rPr lang="en-US" dirty="0"/>
              <a:t> e </a:t>
            </a:r>
            <a:r>
              <a:rPr lang="en-US" dirty="0" err="1"/>
              <a:t>donne</a:t>
            </a:r>
            <a:r>
              <a:rPr lang="en-US" dirty="0"/>
              <a:t>): https://youtu.be/VmQPh0z1gdo</a:t>
            </a:r>
            <a:endParaRPr dirty="0"/>
          </a:p>
          <a:p>
            <a:pPr marL="285750" lvl="0" indent="-11049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Le </a:t>
            </a:r>
            <a:r>
              <a:rPr lang="en-US" dirty="0" err="1"/>
              <a:t>responsabilità</a:t>
            </a:r>
            <a:r>
              <a:rPr lang="en-US" dirty="0"/>
              <a:t> del mondo </a:t>
            </a:r>
            <a:r>
              <a:rPr lang="en-US" dirty="0" err="1"/>
              <a:t>maschile</a:t>
            </a:r>
            <a:endParaRPr dirty="0"/>
          </a:p>
        </p:txBody>
      </p:sp>
      <p:sp>
        <p:nvSpPr>
          <p:cNvPr id="280" name="Google Shape;280;p2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dirty="0"/>
              <a:t>Come </a:t>
            </a:r>
            <a:r>
              <a:rPr lang="en-US" dirty="0" err="1"/>
              <a:t>Rossellino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Tosa</a:t>
            </a:r>
            <a:r>
              <a:rPr lang="en-US" dirty="0"/>
              <a:t> </a:t>
            </a:r>
            <a:r>
              <a:rPr lang="en-US" dirty="0" err="1"/>
              <a:t>dimostra</a:t>
            </a:r>
            <a:r>
              <a:rPr lang="en-US" dirty="0"/>
              <a:t> la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superiorità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Piccarda</a:t>
            </a:r>
            <a:r>
              <a:rPr lang="en-US" dirty="0"/>
              <a:t>, </a:t>
            </a:r>
            <a:r>
              <a:rPr lang="en-US" dirty="0" err="1"/>
              <a:t>sposandola</a:t>
            </a:r>
            <a:r>
              <a:rPr lang="en-US" dirty="0"/>
              <a:t> solo </a:t>
            </a:r>
            <a:r>
              <a:rPr lang="en-US" dirty="0" err="1"/>
              <a:t>perché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, </a:t>
            </a:r>
            <a:r>
              <a:rPr lang="en-US" dirty="0" err="1"/>
              <a:t>allo</a:t>
            </a:r>
            <a:r>
              <a:rPr lang="en-US" dirty="0"/>
              <a:t> </a:t>
            </a:r>
            <a:r>
              <a:rPr lang="en-US" dirty="0" err="1"/>
              <a:t>stesso</a:t>
            </a:r>
            <a:r>
              <a:rPr lang="en-US" dirty="0"/>
              <a:t> modo </a:t>
            </a:r>
            <a:r>
              <a:rPr lang="en-US" sz="3200" dirty="0" err="1"/>
              <a:t>oggi</a:t>
            </a:r>
            <a:r>
              <a:rPr lang="en-US" dirty="0"/>
              <a:t>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uomini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: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 err="1"/>
              <a:t>Sposano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bambine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 err="1"/>
              <a:t>Molestano</a:t>
            </a:r>
            <a:r>
              <a:rPr lang="en-US" dirty="0"/>
              <a:t> </a:t>
            </a:r>
            <a:r>
              <a:rPr lang="en-US" dirty="0" err="1"/>
              <a:t>verbalmente</a:t>
            </a:r>
            <a:r>
              <a:rPr lang="en-US" dirty="0"/>
              <a:t> e </a:t>
            </a:r>
            <a:r>
              <a:rPr lang="en-US" dirty="0" err="1"/>
              <a:t>fisicamente</a:t>
            </a:r>
            <a:r>
              <a:rPr lang="en-US"/>
              <a:t> (catcalling</a:t>
            </a:r>
            <a:r>
              <a:rPr lang="en-US" dirty="0"/>
              <a:t>, </a:t>
            </a:r>
            <a:r>
              <a:rPr lang="en-US" dirty="0" err="1"/>
              <a:t>stupro</a:t>
            </a:r>
            <a:r>
              <a:rPr lang="en-US" dirty="0"/>
              <a:t>) le </a:t>
            </a:r>
            <a:r>
              <a:rPr lang="en-US" dirty="0" err="1"/>
              <a:t>donne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 err="1"/>
              <a:t>Commettono</a:t>
            </a:r>
            <a:r>
              <a:rPr lang="en-US" dirty="0"/>
              <a:t> </a:t>
            </a:r>
            <a:r>
              <a:rPr lang="en-US" dirty="0" err="1"/>
              <a:t>femminicidio</a:t>
            </a:r>
            <a:r>
              <a:rPr lang="en-US" dirty="0"/>
              <a:t> e </a:t>
            </a:r>
            <a:r>
              <a:rPr lang="en-US" dirty="0" err="1"/>
              <a:t>violenze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/>
          </a:p>
          <a:p>
            <a:pPr marL="285750" lvl="0" indent="-11049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/>
          </a:p>
          <a:p>
            <a:pPr marL="285750" lvl="0" indent="-11049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0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86" name="Google Shape;286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30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8" name="Google Shape;288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0" name="Google Shape;290;p3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1" name="Google Shape;291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92" name="Google Shape;292;p30"/>
          <p:cNvGrpSpPr/>
          <p:nvPr/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93" name="Google Shape;293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30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5" name="Google Shape;295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en-US" sz="4800" dirty="0">
                <a:solidFill>
                  <a:srgbClr val="262626"/>
                </a:solidFill>
              </a:rPr>
              <a:t> </a:t>
            </a:r>
            <a:r>
              <a:rPr lang="en-US" sz="4800" dirty="0" err="1">
                <a:solidFill>
                  <a:srgbClr val="262626"/>
                </a:solidFill>
              </a:rPr>
              <a:t>Dati</a:t>
            </a:r>
            <a:r>
              <a:rPr lang="en-US" sz="4800" dirty="0">
                <a:solidFill>
                  <a:srgbClr val="262626"/>
                </a:solidFill>
              </a:rPr>
              <a:t> </a:t>
            </a:r>
            <a:r>
              <a:rPr lang="en-US" sz="4800" dirty="0" err="1">
                <a:solidFill>
                  <a:srgbClr val="262626"/>
                </a:solidFill>
              </a:rPr>
              <a:t>sulle</a:t>
            </a:r>
            <a:r>
              <a:rPr lang="en-US" sz="4800" dirty="0">
                <a:solidFill>
                  <a:srgbClr val="262626"/>
                </a:solidFill>
              </a:rPr>
              <a:t> </a:t>
            </a:r>
            <a:r>
              <a:rPr lang="en-US" sz="4800" dirty="0" err="1">
                <a:solidFill>
                  <a:srgbClr val="262626"/>
                </a:solidFill>
              </a:rPr>
              <a:t>violenze</a:t>
            </a:r>
            <a:r>
              <a:rPr lang="en-US" sz="4800" dirty="0">
                <a:solidFill>
                  <a:srgbClr val="262626"/>
                </a:solidFill>
              </a:rPr>
              <a:t> </a:t>
            </a:r>
            <a:r>
              <a:rPr lang="en-US" sz="4800" dirty="0" err="1">
                <a:solidFill>
                  <a:srgbClr val="262626"/>
                </a:solidFill>
              </a:rPr>
              <a:t>contro</a:t>
            </a:r>
            <a:r>
              <a:rPr lang="en-US" sz="4800" dirty="0">
                <a:solidFill>
                  <a:srgbClr val="262626"/>
                </a:solidFill>
              </a:rPr>
              <a:t> le </a:t>
            </a:r>
            <a:r>
              <a:rPr lang="en-US" sz="4800" dirty="0" err="1">
                <a:solidFill>
                  <a:srgbClr val="262626"/>
                </a:solidFill>
              </a:rPr>
              <a:t>donne</a:t>
            </a:r>
            <a:r>
              <a:rPr lang="en-US" sz="4800" dirty="0">
                <a:solidFill>
                  <a:srgbClr val="262626"/>
                </a:solidFill>
              </a:rPr>
              <a:t> </a:t>
            </a:r>
            <a:r>
              <a:rPr lang="en-US" sz="4800" dirty="0" err="1">
                <a:solidFill>
                  <a:srgbClr val="262626"/>
                </a:solidFill>
              </a:rPr>
              <a:t>nel</a:t>
            </a:r>
            <a:r>
              <a:rPr lang="en-US" sz="4800" dirty="0">
                <a:solidFill>
                  <a:srgbClr val="262626"/>
                </a:solidFill>
              </a:rPr>
              <a:t> mondo </a:t>
            </a:r>
            <a:endParaRPr dirty="0"/>
          </a:p>
        </p:txBody>
      </p:sp>
      <p:pic>
        <p:nvPicPr>
          <p:cNvPr id="298" name="Google Shape;298;p30"/>
          <p:cNvPicPr preferRelativeResize="0"/>
          <p:nvPr/>
        </p:nvPicPr>
        <p:blipFill rotWithShape="1">
          <a:blip r:embed="rId8">
            <a:alphaModFix/>
          </a:blip>
          <a:srcRect b="8910"/>
          <a:stretch/>
        </p:blipFill>
        <p:spPr>
          <a:xfrm>
            <a:off x="5418668" y="1429916"/>
            <a:ext cx="5469466" cy="3998164"/>
          </a:xfrm>
          <a:prstGeom prst="rect">
            <a:avLst/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ganico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o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679</Words>
  <Application>Microsoft Office PowerPoint</Application>
  <PresentationFormat>Widescreen</PresentationFormat>
  <Paragraphs>49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Garamond</vt:lpstr>
      <vt:lpstr>Organico</vt:lpstr>
      <vt:lpstr>Organico</vt:lpstr>
      <vt:lpstr>Piccarda: l’ennesima donna violata</vt:lpstr>
      <vt:lpstr>La famiglia di Piccarda Donati nella Divina commedia  </vt:lpstr>
      <vt:lpstr>La vita di Piccarda </vt:lpstr>
      <vt:lpstr>XIII secolo:  destini segnati</vt:lpstr>
      <vt:lpstr>’800-’900</vt:lpstr>
      <vt:lpstr>Ancora oggi le donne, p. es., in Arabia Saudita, Afghanistan, Yemen  </vt:lpstr>
      <vt:lpstr>Le donne ancora oggi in molti paesi “sviluppati” </vt:lpstr>
      <vt:lpstr>Le responsabilità del mondo maschile</vt:lpstr>
      <vt:lpstr> Dati sulle violenze contro le donne nel mondo </vt:lpstr>
      <vt:lpstr>Altre testimonianze (tra letteratura, arte e musica) </vt:lpstr>
      <vt:lpstr>Giuditta che decapita Oloferne, Artemisia Gentileschi</vt:lpstr>
      <vt:lpstr>“You don’t own me” di Lesley Gore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Piccarda: L’ennesima donna violata</dc:title>
  <dc:creator>silvia</dc:creator>
  <cp:lastModifiedBy>silvia benatti</cp:lastModifiedBy>
  <cp:revision>4</cp:revision>
  <dcterms:modified xsi:type="dcterms:W3CDTF">2021-12-08T18:41:26Z</dcterms:modified>
</cp:coreProperties>
</file>