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6" r:id="rId2"/>
    <p:sldId id="275" r:id="rId3"/>
    <p:sldId id="276" r:id="rId4"/>
    <p:sldId id="277" r:id="rId5"/>
    <p:sldId id="278" r:id="rId6"/>
    <p:sldId id="279" r:id="rId7"/>
    <p:sldId id="280" r:id="rId8"/>
    <p:sldId id="269" r:id="rId9"/>
    <p:sldId id="256" r:id="rId10"/>
    <p:sldId id="268" r:id="rId11"/>
    <p:sldId id="270" r:id="rId12"/>
    <p:sldId id="271" r:id="rId13"/>
    <p:sldId id="272" r:id="rId14"/>
    <p:sldId id="273" r:id="rId15"/>
    <p:sldId id="281" r:id="rId16"/>
    <p:sldId id="282" r:id="rId17"/>
    <p:sldId id="284" r:id="rId18"/>
    <p:sldId id="283" r:id="rId19"/>
    <p:sldId id="285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A60D9E9-CC39-47CD-A037-92B4A8987419}">
          <p14:sldIdLst>
            <p14:sldId id="286"/>
            <p14:sldId id="275"/>
            <p14:sldId id="276"/>
            <p14:sldId id="277"/>
            <p14:sldId id="278"/>
            <p14:sldId id="279"/>
            <p14:sldId id="280"/>
            <p14:sldId id="269"/>
          </p14:sldIdLst>
        </p14:section>
        <p14:section name="Sezione senza titolo" id="{574FB0B1-95A0-46EC-92A3-22F33894D02F}">
          <p14:sldIdLst>
            <p14:sldId id="256"/>
            <p14:sldId id="268"/>
            <p14:sldId id="270"/>
            <p14:sldId id="271"/>
            <p14:sldId id="272"/>
            <p14:sldId id="273"/>
            <p14:sldId id="281"/>
            <p14:sldId id="282"/>
            <p14:sldId id="284"/>
            <p14:sldId id="283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42D7-9F6D-469A-AC82-E1B05547F84F}" type="datetimeFigureOut">
              <a:rPr lang="it-IT" smtClean="0"/>
              <a:pPr/>
              <a:t>08/12/2021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10B4-DD95-4866-941E-B101D3578E3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losed Book On Vintage Wooden Background Old Book On The Wooden Table  Closed Book With Empty Cover Laying On Wooden Table Stock Photo - Download  Image Now - iStock">
            <a:extLst>
              <a:ext uri="{FF2B5EF4-FFF2-40B4-BE49-F238E27FC236}">
                <a16:creationId xmlns:a16="http://schemas.microsoft.com/office/drawing/2014/main" id="{F56143E9-B0B5-4A18-910E-5653B80F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83" y="0"/>
            <a:ext cx="9170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721F70-EFEC-47C1-A7E8-9E0F74874A04}"/>
              </a:ext>
            </a:extLst>
          </p:cNvPr>
          <p:cNvSpPr txBox="1"/>
          <p:nvPr/>
        </p:nvSpPr>
        <p:spPr>
          <a:xfrm>
            <a:off x="3203848" y="2132856"/>
            <a:ext cx="24482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Costanza </a:t>
            </a:r>
          </a:p>
          <a:p>
            <a:r>
              <a:rPr lang="it-IT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d’Altavilla</a:t>
            </a:r>
          </a:p>
          <a:p>
            <a:pPr algn="ctr"/>
            <a:r>
              <a:rPr lang="it-IT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Purezza scarlatta</a:t>
            </a:r>
          </a:p>
        </p:txBody>
      </p:sp>
    </p:spTree>
    <p:extLst>
      <p:ext uri="{BB962C8B-B14F-4D97-AF65-F5344CB8AC3E}">
        <p14:creationId xmlns:p14="http://schemas.microsoft.com/office/powerpoint/2010/main" val="59438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B3BC50-7B4B-49AA-899B-B2035EFCD326}"/>
              </a:ext>
            </a:extLst>
          </p:cNvPr>
          <p:cNvSpPr txBox="1"/>
          <p:nvPr/>
        </p:nvSpPr>
        <p:spPr>
          <a:xfrm>
            <a:off x="233853" y="588377"/>
            <a:ext cx="3739179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L'ho dimenticato ormai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Ma è passato poco tempo ed è un po' presto, capirai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Per tornare quella che conosci, quella che vorrei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Quella che ero prima di incontrare lui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0778FC-FE24-4A42-9849-BE610D7B50DB}"/>
              </a:ext>
            </a:extLst>
          </p:cNvPr>
          <p:cNvSpPr txBox="1"/>
          <p:nvPr/>
        </p:nvSpPr>
        <p:spPr>
          <a:xfrm>
            <a:off x="263351" y="3739701"/>
            <a:ext cx="3709681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..la violenza ha cambiato profondamente la donna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 che non è più la stessa.</a:t>
            </a:r>
          </a:p>
        </p:txBody>
      </p:sp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61" y="2924944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CEF19F-43B7-4E8C-A1FA-729F550DBB97}"/>
              </a:ext>
            </a:extLst>
          </p:cNvPr>
          <p:cNvSpPr txBox="1"/>
          <p:nvPr/>
        </p:nvSpPr>
        <p:spPr>
          <a:xfrm>
            <a:off x="5009286" y="620688"/>
            <a:ext cx="3510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La donna  non riesce a dimenticare la violenza fisica e verbale..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762154-A14B-444B-B810-97F2E90692A5}"/>
              </a:ext>
            </a:extLst>
          </p:cNvPr>
          <p:cNvSpPr txBox="1"/>
          <p:nvPr/>
        </p:nvSpPr>
        <p:spPr>
          <a:xfrm>
            <a:off x="5252432" y="2492896"/>
            <a:ext cx="3024336" cy="326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Qualche notte ancora sento le sue mani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Che non so fermare</a:t>
            </a: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briola" panose="04040605051002020D02" pitchFamily="82" charset="0"/>
              </a:rPr>
              <a:t>, </a:t>
            </a: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che mi fanno male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Sento la sua voce che </a:t>
            </a:r>
            <a:r>
              <a:rPr kumimoji="0" lang="it-IT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mi grida addosso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Io mi copro il viso ma per lui è lo stesso</a:t>
            </a:r>
          </a:p>
        </p:txBody>
      </p:sp>
    </p:spTree>
    <p:extLst>
      <p:ext uri="{BB962C8B-B14F-4D97-AF65-F5344CB8AC3E}">
        <p14:creationId xmlns:p14="http://schemas.microsoft.com/office/powerpoint/2010/main" val="4083671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6EAAEA-CF79-45AB-BCBC-8180078330F0}"/>
              </a:ext>
            </a:extLst>
          </p:cNvPr>
          <p:cNvSpPr txBox="1"/>
          <p:nvPr/>
        </p:nvSpPr>
        <p:spPr>
          <a:xfrm>
            <a:off x="534683" y="655853"/>
            <a:ext cx="30603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Poi la mia vergogna dentro gli ospedali</a:t>
            </a:r>
            <a:b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</a:b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Dove ho imparato anche a recitare</a:t>
            </a:r>
            <a:b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</a:b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Quella scusa scema che non so spiegare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Come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briola" panose="04040605051002020D02" pitchFamily="82" charset="0"/>
              </a:rPr>
              <a:t> </a:t>
            </a: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"</a:t>
            </a: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son caduta sola per le scale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  <a:t>"</a:t>
            </a:r>
            <a:b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Gabriola" panose="04040605051002020D02" pitchFamily="82" charset="0"/>
              </a:rPr>
            </a:br>
            <a:r>
              <a:rPr kumimoji="0" lang="it-IT" sz="2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Ero sorda e cieca, troppo innamorata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C0BE6-60AF-4EB3-832C-A6F896D4A34E}"/>
              </a:ext>
            </a:extLst>
          </p:cNvPr>
          <p:cNvSpPr txBox="1"/>
          <p:nvPr/>
        </p:nvSpPr>
        <p:spPr>
          <a:xfrm>
            <a:off x="245515" y="4176861"/>
            <a:ext cx="33495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Spesso le donne si vergognano di denunciare la violenza subita</a:t>
            </a:r>
          </a:p>
        </p:txBody>
      </p:sp>
      <p:pic>
        <p:nvPicPr>
          <p:cNvPr id="3074" name="Picture 2" descr="Violenza sulle donne, non è colpa del lockdown - Caritas Roma">
            <a:extLst>
              <a:ext uri="{FF2B5EF4-FFF2-40B4-BE49-F238E27FC236}">
                <a16:creationId xmlns:a16="http://schemas.microsoft.com/office/drawing/2014/main" id="{173DE077-EA63-48B2-A5EE-21A3ECC2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074">
            <a:off x="5805460" y="1012318"/>
            <a:ext cx="2358999" cy="1572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ambiare mentalità per fermare la violenza sulle donne - Helpeople">
            <a:extLst>
              <a:ext uri="{FF2B5EF4-FFF2-40B4-BE49-F238E27FC236}">
                <a16:creationId xmlns:a16="http://schemas.microsoft.com/office/drawing/2014/main" id="{F4073FB0-A4E3-42D1-B972-E80F8970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79" y="3645024"/>
            <a:ext cx="259228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33365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3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CD171CC-7891-44E1-BFA8-F8653FDB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9724">
            <a:off x="5911489" y="770161"/>
            <a:ext cx="2160240" cy="2625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99392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758ADF-0286-4440-A5C3-E83A88BBF4CF}"/>
              </a:ext>
            </a:extLst>
          </p:cNvPr>
          <p:cNvSpPr txBox="1"/>
          <p:nvPr/>
        </p:nvSpPr>
        <p:spPr>
          <a:xfrm>
            <a:off x="683566" y="1628800"/>
            <a:ext cx="2862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La panchina rossa è 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abriola" panose="04040605051002020D02" pitchFamily="82" charset="0"/>
              </a:rPr>
              <a:t>il simbolo del posto occupato da una donna che non c’è più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, una donna portata via dall’odio e dalla violenza di un uomo.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ream Cake" panose="02000500000000000000" pitchFamily="50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8F7316-889F-4901-B87D-EB412666C64B}"/>
              </a:ext>
            </a:extLst>
          </p:cNvPr>
          <p:cNvSpPr txBox="1"/>
          <p:nvPr/>
        </p:nvSpPr>
        <p:spPr>
          <a:xfrm>
            <a:off x="5310824" y="3933056"/>
            <a:ext cx="3096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Nella maggior parte dei casi le scarpe sono l’unica cosa che rimane della vittima.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Il rosso invece richiama 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abriola" panose="04040605051002020D02" pitchFamily="82" charset="0"/>
              </a:rPr>
              <a:t>il colore del sangue versato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, 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 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abriola" panose="04040605051002020D02" pitchFamily="82" charset="0"/>
              </a:rPr>
              <a:t>simboleggia l’amore che si trasforma in odio e violenza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.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ream Cake" panose="02000500000000000000" pitchFamily="50" charset="0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ream Cake" panose="02000500000000000000" pitchFamily="50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1AE398-3D0F-484A-9769-17A5E665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789040"/>
            <a:ext cx="2816846" cy="1685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80AFEB-CE2B-4414-AA55-E3656E0CC805}"/>
              </a:ext>
            </a:extLst>
          </p:cNvPr>
          <p:cNvSpPr txBox="1"/>
          <p:nvPr/>
        </p:nvSpPr>
        <p:spPr>
          <a:xfrm>
            <a:off x="683568" y="582994"/>
            <a:ext cx="28168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anose="04020404031007020602" pitchFamily="82" charset="0"/>
                <a:ea typeface="+mj-ea"/>
                <a:cs typeface="+mj-cs"/>
              </a:rPr>
              <a:t>I SIMBOLI DELLA VIOLENZA SULLE DONNE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3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6CA430-3CEF-4704-9CD2-EEC9EF7DFFE8}"/>
              </a:ext>
            </a:extLst>
          </p:cNvPr>
          <p:cNvSpPr txBox="1"/>
          <p:nvPr/>
        </p:nvSpPr>
        <p:spPr>
          <a:xfrm>
            <a:off x="397637" y="764704"/>
            <a:ext cx="32403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2000" b="1" dirty="0">
                <a:solidFill>
                  <a:srgbClr val="C00000"/>
                </a:solidFill>
                <a:latin typeface="Gabriola" panose="04040605051002020D02" pitchFamily="82" charset="0"/>
              </a:rPr>
              <a:t>Nel mondo quante donne hanno subito violenza??</a:t>
            </a:r>
          </a:p>
          <a:p>
            <a:pPr lvl="0">
              <a:buNone/>
            </a:pPr>
            <a:r>
              <a:rPr lang="it-IT" sz="2000" b="1" dirty="0">
                <a:latin typeface="Gabriola" panose="04040605051002020D02" pitchFamily="82" charset="0"/>
              </a:rPr>
              <a:t>Nel mondo la violenza contro le donne interessa </a:t>
            </a:r>
            <a:r>
              <a:rPr lang="it-IT" sz="2000" b="1" u="sng" dirty="0">
                <a:latin typeface="Gabriola" panose="04040605051002020D02" pitchFamily="82" charset="0"/>
              </a:rPr>
              <a:t>1 donna su 3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</a:t>
            </a:r>
          </a:p>
          <a:p>
            <a:pPr lvl="0">
              <a:buNone/>
            </a:pPr>
            <a:endParaRPr lang="it-IT" sz="2000" dirty="0">
              <a:latin typeface="Gabriola" panose="04040605051002020D02" pitchFamily="82" charset="0"/>
            </a:endParaRPr>
          </a:p>
          <a:p>
            <a:pPr>
              <a:buNone/>
            </a:pPr>
            <a:r>
              <a:rPr lang="it-IT" sz="2000" b="1" dirty="0">
                <a:solidFill>
                  <a:srgbClr val="C00000"/>
                </a:solidFill>
                <a:latin typeface="Gabriola" panose="04040605051002020D02" pitchFamily="82" charset="0"/>
              </a:rPr>
              <a:t>E quante in Italia?</a:t>
            </a:r>
          </a:p>
          <a:p>
            <a:pPr lvl="0">
              <a:buNone/>
            </a:pPr>
            <a:r>
              <a:rPr lang="it-IT" sz="2000" b="1" dirty="0">
                <a:latin typeface="Gabriola" panose="04040605051002020D02" pitchFamily="82" charset="0"/>
              </a:rPr>
              <a:t>In Italia </a:t>
            </a:r>
            <a:r>
              <a:rPr lang="it-IT" sz="2000" b="1" u="sng" dirty="0">
                <a:latin typeface="Gabriola" panose="04040605051002020D02" pitchFamily="82" charset="0"/>
              </a:rPr>
              <a:t>il 31,5 percento </a:t>
            </a:r>
            <a:r>
              <a:rPr lang="it-IT" sz="2000" b="1" dirty="0">
                <a:latin typeface="Gabriola" panose="04040605051002020D02" pitchFamily="82" charset="0"/>
              </a:rPr>
              <a:t>delle donne ha subìto nel corso della propria vita una qualche forma di violenza fisica o sessuale</a:t>
            </a:r>
            <a:r>
              <a:rPr lang="it-IT" sz="2000" dirty="0">
                <a:latin typeface="Gabriola" panose="04040605051002020D02" pitchFamily="82" charset="0"/>
              </a:rPr>
              <a:t>.</a:t>
            </a:r>
          </a:p>
          <a:p>
            <a:pPr lvl="0">
              <a:buNone/>
            </a:pPr>
            <a:endParaRPr lang="it-IT" sz="2000" dirty="0">
              <a:latin typeface="Gabriola" panose="04040605051002020D02" pitchFamily="82" charset="0"/>
            </a:endParaRPr>
          </a:p>
          <a:p>
            <a:pPr>
              <a:buNone/>
            </a:pPr>
            <a:r>
              <a:rPr lang="it-IT" sz="2000" b="1" dirty="0">
                <a:solidFill>
                  <a:srgbClr val="C00000"/>
                </a:solidFill>
                <a:latin typeface="Gabriola" panose="04040605051002020D02" pitchFamily="82" charset="0"/>
              </a:rPr>
              <a:t>Normalmente chi compie gesti di violenza?</a:t>
            </a:r>
          </a:p>
          <a:p>
            <a:pPr lvl="0">
              <a:buNone/>
            </a:pPr>
            <a:r>
              <a:rPr lang="it-IT" sz="2000" b="1" dirty="0">
                <a:latin typeface="Gabriola" panose="04040605051002020D02" pitchFamily="82" charset="0"/>
              </a:rPr>
              <a:t>Le forme più gravi di violenza sono esercitate da partner, </a:t>
            </a:r>
            <a:r>
              <a:rPr lang="it-IT" sz="2000" b="1" u="sng" dirty="0">
                <a:latin typeface="Gabriola" panose="04040605051002020D02" pitchFamily="82" charset="0"/>
              </a:rPr>
              <a:t>ex partner o amici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A19A6E-1985-498E-A900-917F5FC81C3F}"/>
              </a:ext>
            </a:extLst>
          </p:cNvPr>
          <p:cNvSpPr txBox="1"/>
          <p:nvPr/>
        </p:nvSpPr>
        <p:spPr>
          <a:xfrm>
            <a:off x="5129014" y="749160"/>
            <a:ext cx="354744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briola" panose="04040605051002020D02" pitchFamily="82" charset="0"/>
              </a:rPr>
              <a:t>Il fenomeno è aumentato negli anni?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Nel 2020 le chiamate al 1522 sono aumentate 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79,5% rispetto al 2019.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Sono aumentate le richieste di aiuto delle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giovanissime fino a 24 anni di età  (da 9,8% 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11,8%)  e delle donne con più di 55 anni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(da18,9% a 23,2%)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briola" panose="04040605051002020D02" pitchFamily="82" charset="0"/>
              </a:rPr>
              <a:t>Durante la pandemia le violenze</a:t>
            </a:r>
            <a:r>
              <a:rPr lang="it-IT" b="1" dirty="0">
                <a:solidFill>
                  <a:srgbClr val="C00000"/>
                </a:solidFill>
                <a:latin typeface="Gabriola" panose="04040605051002020D02" pitchFamily="82" charset="0"/>
              </a:rPr>
              <a:t> sono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b="1" dirty="0">
                <a:solidFill>
                  <a:srgbClr val="C00000"/>
                </a:solidFill>
                <a:latin typeface="Gabriola" panose="04040605051002020D02" pitchFamily="82" charset="0"/>
              </a:rPr>
              <a:t>aumentate?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briola" panose="04040605051002020D02" pitchFamily="8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Nei primi 5 mesi del 2020 sono state 20.525 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donne che si sono rivolte ai Centri antiviolenza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(CAV), per l’8,6% la violenza ha avuto origine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Gabriola" panose="04040605051002020D02" pitchFamily="82" charset="0"/>
              </a:rPr>
              <a:t>d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a situazioni legate alla pandemia.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(es. la convivenza forzata, la perdita del lavoro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Da</a:t>
            </a:r>
            <a:r>
              <a:rPr lang="it-IT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parte dell’autore della violenza o della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donna)</a:t>
            </a:r>
          </a:p>
        </p:txBody>
      </p:sp>
    </p:spTree>
    <p:extLst>
      <p:ext uri="{BB962C8B-B14F-4D97-AF65-F5344CB8AC3E}">
        <p14:creationId xmlns:p14="http://schemas.microsoft.com/office/powerpoint/2010/main" val="345298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18" y="2625187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56102D4-610C-4155-A759-2230E416E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5287">
            <a:off x="923000" y="1948005"/>
            <a:ext cx="2389839" cy="1914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E8932E-6AFB-48A1-BB83-9CBA7C6EC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49" y="4725144"/>
            <a:ext cx="2383743" cy="13290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48CC19-B4A4-4E0C-9708-F6929201B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499" y="1268760"/>
            <a:ext cx="2031196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86408E-BCBE-4345-B102-2CE9104E7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5433">
            <a:off x="5874784" y="3818993"/>
            <a:ext cx="2576786" cy="123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FDB2D2-A333-4A94-BB87-469E4DC95607}"/>
              </a:ext>
            </a:extLst>
          </p:cNvPr>
          <p:cNvSpPr txBox="1"/>
          <p:nvPr/>
        </p:nvSpPr>
        <p:spPr>
          <a:xfrm>
            <a:off x="539552" y="486099"/>
            <a:ext cx="307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Numeri utili</a:t>
            </a:r>
          </a:p>
        </p:txBody>
      </p:sp>
    </p:spTree>
    <p:extLst>
      <p:ext uri="{BB962C8B-B14F-4D97-AF65-F5344CB8AC3E}">
        <p14:creationId xmlns:p14="http://schemas.microsoft.com/office/powerpoint/2010/main" val="409985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17" y="2924944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stanza d&amp;#39;Altavilla. L&amp;#39;eresia di una donna simbolo della lotta per il diritto  al potere">
            <a:extLst>
              <a:ext uri="{FF2B5EF4-FFF2-40B4-BE49-F238E27FC236}">
                <a16:creationId xmlns:a16="http://schemas.microsoft.com/office/drawing/2014/main" id="{B99B3C02-AC1A-40BB-B1E3-46A50376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1473"/>
            <a:ext cx="2609231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5AE2BE-DD01-4456-98E7-7AC036AFEEE5}"/>
              </a:ext>
            </a:extLst>
          </p:cNvPr>
          <p:cNvSpPr txBox="1"/>
          <p:nvPr/>
        </p:nvSpPr>
        <p:spPr>
          <a:xfrm>
            <a:off x="539552" y="6926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C00000"/>
                </a:solidFill>
                <a:latin typeface="Chiller" panose="04020404031007020602" pitchFamily="82" charset="0"/>
              </a:rPr>
              <a:t>Costanza</a:t>
            </a:r>
            <a:r>
              <a:rPr lang="it-IT" sz="2800" b="1" i="1">
                <a:solidFill>
                  <a:srgbClr val="C00000"/>
                </a:solidFill>
                <a:latin typeface="Chiller" panose="04020404031007020602" pitchFamily="82" charset="0"/>
              </a:rPr>
              <a:t>, ispiratrice di</a:t>
            </a:r>
            <a:r>
              <a:rPr lang="it-IT" sz="2800" b="1" i="1" dirty="0">
                <a:solidFill>
                  <a:srgbClr val="C00000"/>
                </a:solidFill>
                <a:latin typeface="Chiller" panose="04020404031007020602" pitchFamily="82" charset="0"/>
              </a:rPr>
              <a:t>..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0E35B8-404E-40C1-BED2-40500D979A0D}"/>
              </a:ext>
            </a:extLst>
          </p:cNvPr>
          <p:cNvSpPr txBox="1"/>
          <p:nvPr/>
        </p:nvSpPr>
        <p:spPr>
          <a:xfrm>
            <a:off x="5295093" y="623093"/>
            <a:ext cx="3168352" cy="110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«Costanza d’Altavilla.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Biografia eretica di un’imperatrice»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saggio di </a:t>
            </a:r>
            <a:r>
              <a:rPr lang="it-IT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Pasquale </a:t>
            </a:r>
            <a:r>
              <a:rPr lang="it-IT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Hamel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ea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D0A24E-B138-4E79-B785-D6852E079FB4}"/>
              </a:ext>
            </a:extLst>
          </p:cNvPr>
          <p:cNvSpPr txBox="1"/>
          <p:nvPr/>
        </p:nvSpPr>
        <p:spPr>
          <a:xfrm>
            <a:off x="5495894" y="1901037"/>
            <a:ext cx="29883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Gabriola" panose="04040605051002020D02" pitchFamily="82" charset="0"/>
              </a:rPr>
              <a:t>Quest’opera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fa riemergere dal passato medievale di una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Sicilia dorata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culla della cultura mediterranea,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una delle donne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divenuta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simbolo per la lotta al potere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: Costanza d’Altavilla, regina del Regno di Sicilia e imperatrice del Sacro Romano Impero.</a:t>
            </a:r>
          </a:p>
          <a:p>
            <a:r>
              <a:rPr lang="it-IT" b="1" dirty="0">
                <a:latin typeface="Gabriola" panose="04040605051002020D02" pitchFamily="82" charset="0"/>
                <a:ea typeface="Arial" panose="020B0604020202020204" pitchFamily="34" charset="0"/>
              </a:rPr>
              <a:t>L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’autore ci fornisce un quadro preciso dipinto con vivaci colori e che ritrae una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donna risoluta, orgogliosa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e addirittura una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“madre così poco compresa nel suo ruolo”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che sembra mettere da parte il proprio figlio per la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scalata al potere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</a:t>
            </a:r>
            <a:endParaRPr lang="it-IT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6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57" y="306896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FF17FAF-4F08-42D3-BBEF-EBA556947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440033"/>
            <a:ext cx="2520280" cy="2663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6328EA-63A3-4E24-8DA1-E75BD5D2704B}"/>
              </a:ext>
            </a:extLst>
          </p:cNvPr>
          <p:cNvSpPr txBox="1"/>
          <p:nvPr/>
        </p:nvSpPr>
        <p:spPr>
          <a:xfrm>
            <a:off x="827584" y="692696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  <a:latin typeface="Chiller" panose="04020404031007020602" pitchFamily="82" charset="0"/>
              </a:rPr>
              <a:t>Costanza, anticipatrice  di..</a:t>
            </a:r>
          </a:p>
          <a:p>
            <a:endParaRPr lang="it-IT" sz="3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C54908-F020-40A0-A86B-562F957E19B3}"/>
              </a:ext>
            </a:extLst>
          </p:cNvPr>
          <p:cNvSpPr txBox="1"/>
          <p:nvPr/>
        </p:nvSpPr>
        <p:spPr>
          <a:xfrm>
            <a:off x="5292080" y="492717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«La Sicilia è femmina»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87951-B5BD-4B12-8389-4E27179347BB}"/>
              </a:ext>
            </a:extLst>
          </p:cNvPr>
          <p:cNvSpPr txBox="1"/>
          <p:nvPr/>
        </p:nvSpPr>
        <p:spPr>
          <a:xfrm>
            <a:off x="5472101" y="1231305"/>
            <a:ext cx="3096342" cy="5161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Fu l'unica donna ad assumere la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carica di </a:t>
            </a:r>
            <a:r>
              <a:rPr lang="it-IT" b="1" u="sng" dirty="0" err="1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vicerè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in Sicilia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seppure per pochi giorni e per la morte del marito. Giusto il tempo di emanare un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atto destinato a proteggere le ragazze orfani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di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abbassare il prezzo del pane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e di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ammorbidire le tasse per le famiglie numerose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 È una delle chicche che emerge nella piccola e preziosa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mostra documentaria: </a:t>
            </a:r>
            <a:r>
              <a:rPr lang="it-IT" b="1" i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Donne al vertice 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allestita sino al 4 novembre nella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sede "Catena" dell'Archivio storico di Palermo.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Donne famose e sconosciute si lasciano osservare in un momento della loro vita; poi tornano al lavoro perché, a distanza di secoli una dall'altra, se c'è qualcosa che le rende sorelle: è la loro operosità.</a:t>
            </a:r>
          </a:p>
        </p:txBody>
      </p:sp>
    </p:spTree>
    <p:extLst>
      <p:ext uri="{BB962C8B-B14F-4D97-AF65-F5344CB8AC3E}">
        <p14:creationId xmlns:p14="http://schemas.microsoft.com/office/powerpoint/2010/main" val="408215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3485CB-F16A-4EE1-A743-2F4508EBBD47}"/>
              </a:ext>
            </a:extLst>
          </p:cNvPr>
          <p:cNvSpPr txBox="1"/>
          <p:nvPr/>
        </p:nvSpPr>
        <p:spPr>
          <a:xfrm>
            <a:off x="251520" y="707731"/>
            <a:ext cx="3708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  <a:latin typeface="Chiller" panose="04020404031007020602" pitchFamily="82" charset="0"/>
              </a:rPr>
              <a:t>Costanza, anticipatrice  di…?</a:t>
            </a:r>
          </a:p>
          <a:p>
            <a:endParaRPr lang="it-IT" sz="32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44C59A-06C0-4449-BD3C-F07342FD2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844824"/>
            <a:ext cx="2592288" cy="3356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5F6153-E87D-41AB-8EC1-BB23F2B3702C}"/>
              </a:ext>
            </a:extLst>
          </p:cNvPr>
          <p:cNvSpPr txBox="1"/>
          <p:nvPr/>
        </p:nvSpPr>
        <p:spPr>
          <a:xfrm>
            <a:off x="5472100" y="446121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Femminismo liberale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72A3F-1D57-4338-A2C7-F9B20E79F28B}"/>
              </a:ext>
            </a:extLst>
          </p:cNvPr>
          <p:cNvSpPr txBox="1"/>
          <p:nvPr/>
        </p:nvSpPr>
        <p:spPr>
          <a:xfrm>
            <a:off x="5272851" y="1226853"/>
            <a:ext cx="33508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Tradizionalmente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durante il XIX e l'inizio del XX secolo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esso aveva lo stesso significato di "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femminismo borghese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" o "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Mainstream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". Le femministe liberali hanno cercato di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abolire le politiche, le leggi e le altre forme di discriminazione contro le donne 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per consentire loro le stesse opportunità degli uomini, cercando di modificare la struttura sociale per garantire le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parità di trattamento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</a:t>
            </a:r>
          </a:p>
          <a:p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Più di recente il femminismo liberale ha assunto inoltre un significato più stretto che sottolinea la </a:t>
            </a:r>
            <a:r>
              <a:rPr lang="it-IT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capacità delle donne di mostrare e mantenere la loro uguaglianza attraverso le proprie azioni e scelte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; in questo senso il femminismo liberale utilizza le interazioni personali tra uomini e donne come luogo da cui trasformare la società.</a:t>
            </a:r>
            <a:endParaRPr lang="it-IT" sz="16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4D4AE2-8CCF-4DD9-8349-BED504E7DC8D}"/>
              </a:ext>
            </a:extLst>
          </p:cNvPr>
          <p:cNvSpPr txBox="1"/>
          <p:nvPr/>
        </p:nvSpPr>
        <p:spPr>
          <a:xfrm>
            <a:off x="723370" y="1988840"/>
            <a:ext cx="29523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Cream Cake" panose="02000500000000000000" pitchFamily="50" charset="0"/>
              </a:rPr>
              <a:t>Fonti: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divinacommedia.weebly.com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ilsole24ore.com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Youtube.com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Istat.it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store.rubbettinoeditore.it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ricerca.repubblica.it</a:t>
            </a:r>
          </a:p>
          <a:p>
            <a:r>
              <a:rPr lang="it-IT" sz="2000" b="1" dirty="0">
                <a:latin typeface="Gabriola" panose="04040605051002020D02" pitchFamily="82" charset="0"/>
              </a:rPr>
              <a:t>treccani.it</a:t>
            </a:r>
          </a:p>
          <a:p>
            <a:endParaRPr lang="it-IT" sz="2000" b="1" dirty="0">
              <a:latin typeface="Gabriola" panose="04040605051002020D02" pitchFamily="82" charset="0"/>
            </a:endParaRPr>
          </a:p>
          <a:p>
            <a:endParaRPr lang="it-IT" sz="2000" b="1" dirty="0">
              <a:latin typeface="Gabriola" panose="04040605051002020D02" pitchFamily="82" charset="0"/>
            </a:endParaRPr>
          </a:p>
          <a:p>
            <a:endParaRPr lang="it-IT" sz="2000" dirty="0">
              <a:latin typeface="Gabriola" panose="04040605051002020D02" pitchFamily="82" charset="0"/>
            </a:endParaRPr>
          </a:p>
          <a:p>
            <a:endParaRPr lang="it-IT" dirty="0">
              <a:latin typeface="Gabriola" panose="04040605051002020D02" pitchFamily="82" charset="0"/>
            </a:endParaRPr>
          </a:p>
        </p:txBody>
      </p:sp>
      <p:pic>
        <p:nvPicPr>
          <p:cNvPr id="6146" name="Picture 2" descr="the end-le tazzine di yoko - Blog Le Tazzine di Yoko">
            <a:extLst>
              <a:ext uri="{FF2B5EF4-FFF2-40B4-BE49-F238E27FC236}">
                <a16:creationId xmlns:a16="http://schemas.microsoft.com/office/drawing/2014/main" id="{2E3426B6-5DB2-40A4-AF92-8B18201E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35" y="2060848"/>
            <a:ext cx="3456382" cy="229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Writing Hand - Free image on Pixabay">
            <a:extLst>
              <a:ext uri="{FF2B5EF4-FFF2-40B4-BE49-F238E27FC236}">
                <a16:creationId xmlns:a16="http://schemas.microsoft.com/office/drawing/2014/main" id="{7FC992DD-7AB3-443A-A3FD-011513D9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03" y="620688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0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65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050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radiso (Divina Commedia) - Wikipedia">
            <a:extLst>
              <a:ext uri="{FF2B5EF4-FFF2-40B4-BE49-F238E27FC236}">
                <a16:creationId xmlns:a16="http://schemas.microsoft.com/office/drawing/2014/main" id="{F92F7192-0D88-48C6-9EDD-A0D12E50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4" y="1844824"/>
            <a:ext cx="304985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1C7A3F-5040-4BB6-943E-F98144DF53C4}"/>
              </a:ext>
            </a:extLst>
          </p:cNvPr>
          <p:cNvSpPr txBox="1"/>
          <p:nvPr/>
        </p:nvSpPr>
        <p:spPr>
          <a:xfrm>
            <a:off x="179512" y="523907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Divina Commedia – Paradiso C. III, </a:t>
            </a:r>
          </a:p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versi 109-120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7FB871B-385C-433E-BDBE-024270ECC4F7}"/>
              </a:ext>
            </a:extLst>
          </p:cNvPr>
          <p:cNvSpPr txBox="1"/>
          <p:nvPr/>
        </p:nvSpPr>
        <p:spPr>
          <a:xfrm>
            <a:off x="5331551" y="545369"/>
            <a:ext cx="3240359" cy="569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[…]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E quest’altro splendor che ti si mostra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da la mia destra parte e che s’accende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111   di tutto il lume de la spera nostra,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ciò ch’io dico di me, di sé intende;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sorella fu, e così le fu tolta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114   di capo l’ombra de le sacre bende.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Ma poi che pur al mondo fu rivolta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contra suo grado e contra buona usanza,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117   non fu dal </a:t>
            </a:r>
            <a:r>
              <a:rPr lang="it-IT" b="1" dirty="0" err="1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vel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del </a:t>
            </a:r>
            <a:r>
              <a:rPr lang="it-IT" b="1" dirty="0" err="1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cor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già mai disciolta.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       Quest’è la luce de la gran Costanza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latin typeface="Gabriola" panose="04040605051002020D02" pitchFamily="82" charset="0"/>
                <a:ea typeface="Arial" panose="020B0604020202020204" pitchFamily="34" charset="0"/>
              </a:rPr>
              <a:t>        c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he del secondo vento di Soave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AutoNum type="arabicPlain" startAt="120"/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generò ‘l terzo e l’ultima possanza».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latin typeface="Gabriola" panose="04040605051002020D02" pitchFamily="82" charset="0"/>
                <a:ea typeface="Arial" panose="020B0604020202020204" pitchFamily="34" charset="0"/>
              </a:rPr>
              <a:t>         […]</a:t>
            </a:r>
            <a:endParaRPr lang="it-IT" b="1" dirty="0">
              <a:effectLst/>
              <a:latin typeface="Gabriola" panose="04040605051002020D02" pitchFamily="8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6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49" y="2808312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C19A85-2351-476B-B7D4-4085843BAF51}"/>
              </a:ext>
            </a:extLst>
          </p:cNvPr>
          <p:cNvSpPr txBox="1"/>
          <p:nvPr/>
        </p:nvSpPr>
        <p:spPr>
          <a:xfrm>
            <a:off x="611560" y="764704"/>
            <a:ext cx="3096344" cy="2612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«..Piccarda indica poi un'anima splendente alla sua destra, che ha vissuto la stessa esperienza poiché fu suora e le fu tolto forzatamente il velo, anche se in seguito rimase in cuore fedele alla regola monastica: è l'imperatrice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rial" panose="020B0604020202020204" pitchFamily="34" charset="0"/>
              </a:rPr>
              <a:t>Costanza d'Altavilla</a:t>
            </a:r>
            <a:r>
              <a:rPr lang="it-IT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che da Enrico VI generò Federico II di Svevia.»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FCC63F-009A-47B8-8880-FFE6C99F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2267">
            <a:off x="966483" y="3968067"/>
            <a:ext cx="2232248" cy="2160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ACBD3C-19D4-4FA9-83E4-91B55E3353A4}"/>
              </a:ext>
            </a:extLst>
          </p:cNvPr>
          <p:cNvSpPr txBox="1"/>
          <p:nvPr/>
        </p:nvSpPr>
        <p:spPr>
          <a:xfrm>
            <a:off x="5076047" y="456788"/>
            <a:ext cx="360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Cream Cake" panose="02000500000000000000" pitchFamily="50" charset="0"/>
              </a:rPr>
              <a:t>La sua storia..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07E265-BBB5-4779-929B-95F83E044B51}"/>
              </a:ext>
            </a:extLst>
          </p:cNvPr>
          <p:cNvSpPr txBox="1"/>
          <p:nvPr/>
        </p:nvSpPr>
        <p:spPr>
          <a:xfrm>
            <a:off x="5465384" y="1052736"/>
            <a:ext cx="2880310" cy="488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Costanza era figlia postuma di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Ruggero II </a:t>
            </a:r>
            <a:r>
              <a:rPr lang="it-IT" sz="1600" b="1" u="sng" dirty="0">
                <a:latin typeface="Gabriola" panose="04040605051002020D02" pitchFamily="82" charset="0"/>
                <a:ea typeface="Arial" panose="020B0604020202020204" pitchFamily="34" charset="0"/>
              </a:rPr>
              <a:t>, 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re di Sicilia, e della sua terza moglie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Beatrice di Rethel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: alla nascita non presumibile erede al trono.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600" b="1" i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Il 29 ottobre 1184 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ad Augusta fu concordato il suo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fidanzamento con Enrico VI di Svevia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figlio dell'imperatore Federico Barbarossa.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Nel </a:t>
            </a:r>
            <a:r>
              <a:rPr lang="it-IT" sz="1600" b="1" i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1189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Guglielmo II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in punto di morte, non avendo discendenti diretti avrebbe indicato la zia Costanza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come erede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Costanza comunque assunse il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ruolo di tutrice di Federico II e reggente del regno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 Poco prima di morire mise lo stesso figlio sotto la tutela del </a:t>
            </a: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papa Innocenzo III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6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Costanza morì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quarantaquattrenne, il </a:t>
            </a:r>
            <a:r>
              <a:rPr lang="it-IT" sz="1600" b="1" i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27 novembre del 1198</a:t>
            </a:r>
            <a:r>
              <a:rPr lang="it-IT" sz="16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; il figlio Federico aveva allora quasi quattro anni di età.</a:t>
            </a:r>
            <a:endParaRPr lang="it-IT" sz="1050" b="1" dirty="0">
              <a:effectLst/>
              <a:latin typeface="Gabriola" panose="04040605051002020D02" pitchFamily="8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6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I nemici della libertà di scelta | Left">
            <a:extLst>
              <a:ext uri="{FF2B5EF4-FFF2-40B4-BE49-F238E27FC236}">
                <a16:creationId xmlns:a16="http://schemas.microsoft.com/office/drawing/2014/main" id="{A469A730-73C0-4787-A984-59F32B55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" y="1476808"/>
            <a:ext cx="3111407" cy="195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B57BCD-954E-4A00-A7E6-7AF492D20573}"/>
              </a:ext>
            </a:extLst>
          </p:cNvPr>
          <p:cNvSpPr txBox="1"/>
          <p:nvPr/>
        </p:nvSpPr>
        <p:spPr>
          <a:xfrm>
            <a:off x="433943" y="52837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C00000"/>
                </a:solidFill>
                <a:latin typeface="Chiller" panose="04020404031007020602" pitchFamily="82" charset="0"/>
              </a:rPr>
              <a:t>Costanza simbolo di..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F38062-E7BA-496F-8D07-CBF327A8231A}"/>
              </a:ext>
            </a:extLst>
          </p:cNvPr>
          <p:cNvSpPr txBox="1"/>
          <p:nvPr/>
        </p:nvSpPr>
        <p:spPr>
          <a:xfrm>
            <a:off x="357738" y="4062687"/>
            <a:ext cx="3608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..nessuna libertà di scelta da parte della donna.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0FD639-CF9E-4203-BE7F-937DDD98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996952"/>
            <a:ext cx="244827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AC861D-2223-4575-9440-DA3B482F5DA8}"/>
              </a:ext>
            </a:extLst>
          </p:cNvPr>
          <p:cNvSpPr txBox="1"/>
          <p:nvPr/>
        </p:nvSpPr>
        <p:spPr>
          <a:xfrm>
            <a:off x="5253675" y="1127646"/>
            <a:ext cx="3456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..futuro organizzato da uomini della sua famiglia.</a:t>
            </a: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8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B57BCD-954E-4A00-A7E6-7AF492D20573}"/>
              </a:ext>
            </a:extLst>
          </p:cNvPr>
          <p:cNvSpPr txBox="1"/>
          <p:nvPr/>
        </p:nvSpPr>
        <p:spPr>
          <a:xfrm>
            <a:off x="503548" y="56087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C00000"/>
                </a:solidFill>
                <a:latin typeface="Chiller" panose="04020404031007020602" pitchFamily="82" charset="0"/>
              </a:rPr>
              <a:t>Costanza simbolo di..</a:t>
            </a:r>
          </a:p>
        </p:txBody>
      </p:sp>
      <p:pic>
        <p:nvPicPr>
          <p:cNvPr id="2050" name="Picture 2" descr="OGGETTIVAZIONE: VEDERE E TRATTARE LE PERSONE COME OGGETTI | UniTrentoMag">
            <a:extLst>
              <a:ext uri="{FF2B5EF4-FFF2-40B4-BE49-F238E27FC236}">
                <a16:creationId xmlns:a16="http://schemas.microsoft.com/office/drawing/2014/main" id="{9E1D1940-3F1D-4E15-817D-BE984235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608946"/>
            <a:ext cx="2808312" cy="1937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BC74C6-BEF5-4876-A6BB-991894A2C284}"/>
              </a:ext>
            </a:extLst>
          </p:cNvPr>
          <p:cNvSpPr txBox="1"/>
          <p:nvPr/>
        </p:nvSpPr>
        <p:spPr>
          <a:xfrm>
            <a:off x="719572" y="4349029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..donna oggettivizzata.</a:t>
            </a:r>
          </a:p>
        </p:txBody>
      </p:sp>
      <p:sp>
        <p:nvSpPr>
          <p:cNvPr id="11" name="AutoShape 10" descr="Importanza della donna nella società - Non sprecare">
            <a:extLst>
              <a:ext uri="{FF2B5EF4-FFF2-40B4-BE49-F238E27FC236}">
                <a16:creationId xmlns:a16="http://schemas.microsoft.com/office/drawing/2014/main" id="{1A563145-55BB-4FD6-B424-8570D3A12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Parità di stipendio uomo-donna. L&amp;#39;Italia batte Francia e Germania -  ilGiornale.it">
            <a:extLst>
              <a:ext uri="{FF2B5EF4-FFF2-40B4-BE49-F238E27FC236}">
                <a16:creationId xmlns:a16="http://schemas.microsoft.com/office/drawing/2014/main" id="{B0589F9F-7ECC-47B1-8AB7-FD7A5042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46" y="3108818"/>
            <a:ext cx="2480422" cy="2480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C9083B-6BE5-4D94-91E2-7CC9F5E4CF2E}"/>
              </a:ext>
            </a:extLst>
          </p:cNvPr>
          <p:cNvSpPr txBox="1"/>
          <p:nvPr/>
        </p:nvSpPr>
        <p:spPr>
          <a:xfrm>
            <a:off x="5443508" y="1070337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..scarso valore dato al ruolo della donna.</a:t>
            </a: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41" y="216024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24" y="2633489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Importanza della donna nella società - Non sprecare">
            <a:extLst>
              <a:ext uri="{FF2B5EF4-FFF2-40B4-BE49-F238E27FC236}">
                <a16:creationId xmlns:a16="http://schemas.microsoft.com/office/drawing/2014/main" id="{1A563145-55BB-4FD6-B424-8570D3A12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931FF2-5E11-456C-A2AB-AEE891131505}"/>
              </a:ext>
            </a:extLst>
          </p:cNvPr>
          <p:cNvSpPr txBox="1"/>
          <p:nvPr/>
        </p:nvSpPr>
        <p:spPr>
          <a:xfrm>
            <a:off x="211324" y="569586"/>
            <a:ext cx="411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  <a:latin typeface="Chiller" panose="04020404031007020602" pitchFamily="82" charset="0"/>
              </a:rPr>
              <a:t>Oggi la condizione femminile..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6319DA-3E19-4764-B96A-CD672FF4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4" y="1428883"/>
            <a:ext cx="3436756" cy="179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CE1C58-EB6F-4769-A0AB-8BE68F0F5180}"/>
              </a:ext>
            </a:extLst>
          </p:cNvPr>
          <p:cNvSpPr txBox="1"/>
          <p:nvPr/>
        </p:nvSpPr>
        <p:spPr>
          <a:xfrm>
            <a:off x="660951" y="3276600"/>
            <a:ext cx="33349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Gabriola" panose="04040605051002020D02" pitchFamily="82" charset="0"/>
                <a:ea typeface="Arial" panose="020B0604020202020204" pitchFamily="34" charset="0"/>
              </a:rPr>
              <a:t>Sebbene la situazione nel corso dei secoli sia </a:t>
            </a:r>
            <a:r>
              <a:rPr lang="it-IT" sz="2400" b="1" u="sng" dirty="0">
                <a:latin typeface="Gabriola" panose="04040605051002020D02" pitchFamily="82" charset="0"/>
                <a:ea typeface="Arial" panose="020B0604020202020204" pitchFamily="34" charset="0"/>
              </a:rPr>
              <a:t>visibilmente migliorata </a:t>
            </a:r>
            <a:r>
              <a:rPr lang="it-IT" sz="2400" b="1" dirty="0">
                <a:latin typeface="Gabriola" panose="04040605051002020D02" pitchFamily="82" charset="0"/>
                <a:ea typeface="Arial" panose="020B0604020202020204" pitchFamily="34" charset="0"/>
              </a:rPr>
              <a:t>– soprattutto nel mondo occidentale o comunque avanzato riguardo al rispetto dei diritti umani– viviamo ancora un’</a:t>
            </a:r>
            <a:r>
              <a:rPr lang="it-IT" sz="2400" b="1" u="sng" dirty="0">
                <a:latin typeface="Gabriola" panose="04040605051002020D02" pitchFamily="82" charset="0"/>
                <a:ea typeface="Arial" panose="020B0604020202020204" pitchFamily="34" charset="0"/>
              </a:rPr>
              <a:t>epoca</a:t>
            </a:r>
            <a:r>
              <a:rPr lang="it-IT" sz="2400" b="1" dirty="0">
                <a:latin typeface="Gabriola" panose="04040605051002020D02" pitchFamily="82" charset="0"/>
                <a:ea typeface="Arial" panose="020B0604020202020204" pitchFamily="34" charset="0"/>
              </a:rPr>
              <a:t> in cui sono presenti </a:t>
            </a:r>
            <a:r>
              <a:rPr lang="it-IT" sz="2400" b="1" u="sng" dirty="0">
                <a:latin typeface="Gabriola" panose="04040605051002020D02" pitchFamily="82" charset="0"/>
                <a:ea typeface="Arial" panose="020B0604020202020204" pitchFamily="34" charset="0"/>
              </a:rPr>
              <a:t>problemi legati alla questione del lavoro femminile.</a:t>
            </a:r>
            <a:endParaRPr lang="it-IT" sz="2400" b="1" u="sng" dirty="0">
              <a:latin typeface="Gabriola" panose="04040605051002020D02" pitchFamily="8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8B2379-1A70-4C08-8AB6-1C50EB832AAF}"/>
              </a:ext>
            </a:extLst>
          </p:cNvPr>
          <p:cNvSpPr txBox="1"/>
          <p:nvPr/>
        </p:nvSpPr>
        <p:spPr>
          <a:xfrm>
            <a:off x="5246122" y="961902"/>
            <a:ext cx="279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Chiller" panose="04020404031007020602" pitchFamily="82" charset="0"/>
              </a:rPr>
              <a:t>I dati e i numeri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94AF92-059B-457A-91F5-7F6B2F89622D}"/>
              </a:ext>
            </a:extLst>
          </p:cNvPr>
          <p:cNvSpPr txBox="1"/>
          <p:nvPr/>
        </p:nvSpPr>
        <p:spPr>
          <a:xfrm>
            <a:off x="5272888" y="1599729"/>
            <a:ext cx="30627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latin typeface="Gabriola" panose="04040605051002020D02" pitchFamily="82" charset="0"/>
              </a:rPr>
              <a:t>Nel marzo 2021 il Sole 24Ore </a:t>
            </a:r>
            <a:r>
              <a:rPr lang="it-IT" sz="2000" b="1" dirty="0">
                <a:latin typeface="Gabriola" panose="04040605051002020D02" pitchFamily="82" charset="0"/>
              </a:rPr>
              <a:t>ci riportava alcuni dati Istat:</a:t>
            </a:r>
          </a:p>
          <a:p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”su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101mila nuovi disoccupati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99mila sono donne.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Un disastro annunciato in realtà, visto che già lo scorso giugno l'Ispettorato del lavoro segnalava che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37.611 lavoratrici neo-genitrici si erano dimesse nel corso del 2019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 E non stupisce dal momento che solo il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21% delle richieste di part- time o flessibilità lavorativa, 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presentate da lavoratori con figli piccoli,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è stato accolto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 ”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730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14" y="2293232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Importanza della donna nella società - Non sprecare">
            <a:extLst>
              <a:ext uri="{FF2B5EF4-FFF2-40B4-BE49-F238E27FC236}">
                <a16:creationId xmlns:a16="http://schemas.microsoft.com/office/drawing/2014/main" id="{1A563145-55BB-4FD6-B424-8570D3A12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931FF2-5E11-456C-A2AB-AEE891131505}"/>
              </a:ext>
            </a:extLst>
          </p:cNvPr>
          <p:cNvSpPr txBox="1"/>
          <p:nvPr/>
        </p:nvSpPr>
        <p:spPr>
          <a:xfrm>
            <a:off x="107504" y="496888"/>
            <a:ext cx="4134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  <a:latin typeface="Chiller" panose="04020404031007020602" pitchFamily="82" charset="0"/>
              </a:rPr>
              <a:t>Oggi giorno la figura femminile..</a:t>
            </a:r>
          </a:p>
        </p:txBody>
      </p:sp>
      <p:pic>
        <p:nvPicPr>
          <p:cNvPr id="4098" name="Picture 2" descr="Le donne islamiche contro la violenza di genere - ilGiornale.it">
            <a:extLst>
              <a:ext uri="{FF2B5EF4-FFF2-40B4-BE49-F238E27FC236}">
                <a16:creationId xmlns:a16="http://schemas.microsoft.com/office/drawing/2014/main" id="{811EB0C7-A60C-4654-B527-182495D5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8" y="1523992"/>
            <a:ext cx="3496419" cy="196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6C7CB6-FB53-4409-AE42-B813B1E7BA07}"/>
              </a:ext>
            </a:extLst>
          </p:cNvPr>
          <p:cNvSpPr txBox="1"/>
          <p:nvPr/>
        </p:nvSpPr>
        <p:spPr>
          <a:xfrm>
            <a:off x="628690" y="3933056"/>
            <a:ext cx="30917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La situazione è invece particolarmente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grave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in alcuni paesi meno sviluppati riguardo al rispetto dei diritti umani, in particolare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nel Medio Oriente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dove la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condizione della donna 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è ancora fortemente penalizzata anche per motivazioni religiose.</a:t>
            </a:r>
            <a:endParaRPr lang="it-IT" sz="2000" b="1" dirty="0">
              <a:latin typeface="Gabriola" panose="04040605051002020D02" pitchFamily="8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B6D837-2899-4C49-88B5-47D3EF693467}"/>
              </a:ext>
            </a:extLst>
          </p:cNvPr>
          <p:cNvSpPr txBox="1"/>
          <p:nvPr/>
        </p:nvSpPr>
        <p:spPr>
          <a:xfrm>
            <a:off x="5548300" y="789275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latin typeface="Chiller" panose="04020404031007020602" pitchFamily="82" charset="0"/>
              </a:rPr>
              <a:t>Anche se..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E92246-2FCF-4B32-B780-8AA250AF2CF5}"/>
              </a:ext>
            </a:extLst>
          </p:cNvPr>
          <p:cNvSpPr txBox="1"/>
          <p:nvPr/>
        </p:nvSpPr>
        <p:spPr>
          <a:xfrm>
            <a:off x="5674203" y="1484784"/>
            <a:ext cx="2952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Gabriola" panose="04040605051002020D02" pitchFamily="82" charset="0"/>
                <a:ea typeface="Arial" panose="020B0604020202020204" pitchFamily="34" charset="0"/>
              </a:rPr>
              <a:t>Anche se, in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molti casi, l’interpretazione di alcuni passi dei testo religiosi è più legata ad una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necessità maschile di prendersi cura le donne vicine 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più che ad un’effettiva determinazione di un</a:t>
            </a:r>
            <a:r>
              <a:rPr lang="it-IT" sz="2000" b="1" dirty="0">
                <a:latin typeface="Gabriola" panose="04040605051002020D02" pitchFamily="82" charset="0"/>
                <a:ea typeface="Arial" panose="020B0604020202020204" pitchFamily="34" charset="0"/>
              </a:rPr>
              <a:t>’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inferiorità di genere, è innegabile che la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condizione delle donne 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in alcuni paesi </a:t>
            </a:r>
            <a:r>
              <a:rPr lang="it-IT" sz="2000" b="1" dirty="0">
                <a:latin typeface="Gabriola" panose="04040605051002020D02" pitchFamily="82" charset="0"/>
                <a:ea typeface="Arial" panose="020B0604020202020204" pitchFamily="34" charset="0"/>
              </a:rPr>
              <a:t>orientali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, e non solo, è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tutt’oggi </a:t>
            </a:r>
            <a:r>
              <a:rPr lang="it-IT" sz="2000" b="1" u="sng" dirty="0">
                <a:latin typeface="Gabriola" panose="04040605051002020D02" pitchFamily="82" charset="0"/>
                <a:ea typeface="Arial" panose="020B0604020202020204" pitchFamily="34" charset="0"/>
              </a:rPr>
              <a:t>subalterna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e soprattutto arretrata</a:t>
            </a:r>
            <a:r>
              <a:rPr lang="it-IT" sz="2000" b="1" u="sng" dirty="0">
                <a:latin typeface="Gabriola" panose="04040605051002020D02" pitchFamily="82" charset="0"/>
                <a:ea typeface="Arial" panose="020B0604020202020204" pitchFamily="34" charset="0"/>
              </a:rPr>
              <a:t>,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non staccandosi molto da alcune consuetudini penalizzanti risalenti a </a:t>
            </a:r>
            <a:r>
              <a:rPr lang="it-IT" sz="2000" b="1" u="sng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 secoli fa </a:t>
            </a:r>
            <a:r>
              <a:rPr lang="it-IT" sz="2000" b="1" dirty="0">
                <a:effectLst/>
                <a:latin typeface="Gabriola" panose="04040605051002020D02" pitchFamily="82" charset="0"/>
                <a:ea typeface="Arial" panose="020B0604020202020204" pitchFamily="34" charset="0"/>
              </a:rPr>
              <a:t>.</a:t>
            </a:r>
            <a:endParaRPr lang="it-IT" sz="20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na Tatangelo - Rose Spezzate (videoclip)">
            <a:hlinkClick r:id="" action="ppaction://media"/>
            <a:extLst>
              <a:ext uri="{FF2B5EF4-FFF2-40B4-BE49-F238E27FC236}">
                <a16:creationId xmlns:a16="http://schemas.microsoft.com/office/drawing/2014/main" id="{08E75345-044E-4E7E-8812-0AA83C8C8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1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6059" y="394079"/>
            <a:ext cx="3811960" cy="936104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C00000"/>
                </a:solidFill>
                <a:latin typeface="Chiller" panose="04020404031007020602" pitchFamily="82" charset="0"/>
              </a:rPr>
              <a:t>ROSE</a:t>
            </a:r>
            <a:r>
              <a:rPr lang="it-IT" sz="4000" b="1" dirty="0">
                <a:latin typeface="Chiller" panose="04020404031007020602" pitchFamily="82" charset="0"/>
              </a:rPr>
              <a:t> </a:t>
            </a:r>
            <a:r>
              <a:rPr lang="it-IT" sz="4000" b="1" dirty="0">
                <a:solidFill>
                  <a:srgbClr val="C00000"/>
                </a:solidFill>
                <a:latin typeface="Chiller" panose="04020404031007020602" pitchFamily="82" charset="0"/>
              </a:rPr>
              <a:t>SPEZZATE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02806" y="1412776"/>
            <a:ext cx="2978466" cy="720080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Gabriola" panose="04040605051002020D02" pitchFamily="82" charset="0"/>
              </a:rPr>
              <a:t>Analisi del testo della canzone di </a:t>
            </a:r>
            <a:r>
              <a:rPr lang="it-IT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Anna </a:t>
            </a:r>
            <a:r>
              <a:rPr lang="it-IT" sz="2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Tatangelo</a:t>
            </a:r>
            <a:endParaRPr lang="it-IT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6804248" y="6237312"/>
            <a:ext cx="2016224" cy="41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2" name="Picture 8" descr="Nel mondo delle donne - Wikipedia">
            <a:extLst>
              <a:ext uri="{FF2B5EF4-FFF2-40B4-BE49-F238E27FC236}">
                <a16:creationId xmlns:a16="http://schemas.microsoft.com/office/drawing/2014/main" id="{0B3689B1-2F49-40E7-B430-0619AA24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8" y="2708920"/>
            <a:ext cx="2978466" cy="2964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CCA33E-4B51-4775-87B4-42698E6242CA}"/>
              </a:ext>
            </a:extLst>
          </p:cNvPr>
          <p:cNvSpPr txBox="1"/>
          <p:nvPr/>
        </p:nvSpPr>
        <p:spPr>
          <a:xfrm>
            <a:off x="5420072" y="1330183"/>
            <a:ext cx="2768352" cy="437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La canzone risale al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2008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È contenuta nell’album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Nel mondo delle donne</a:t>
            </a:r>
            <a:r>
              <a:rPr lang="it-IT" sz="2400" b="1" i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dedicato al mondo femminile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Il genere è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Pop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La canzone parla della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anose="04040605051002020D02" pitchFamily="82" charset="0"/>
              </a:rPr>
              <a:t>violenza sulle donne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, in particolare quella </a:t>
            </a:r>
            <a:r>
              <a:rPr lang="it-IT" sz="2400" b="1" dirty="0">
                <a:solidFill>
                  <a:prstClr val="black"/>
                </a:solidFill>
                <a:latin typeface="Gabriola" panose="04040605051002020D02" pitchFamily="82" charset="0"/>
              </a:rPr>
              <a:t>«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</a:rPr>
              <a:t>domestica»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ream Cake" panose="02000500000000000000" pitchFamily="50" charset="0"/>
              </a:rPr>
              <a:t>”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C8D908-DB5F-4F1E-A494-9E260EAD2958}"/>
              </a:ext>
            </a:extLst>
          </p:cNvPr>
          <p:cNvSpPr txBox="1"/>
          <p:nvPr/>
        </p:nvSpPr>
        <p:spPr>
          <a:xfrm>
            <a:off x="5292079" y="631298"/>
            <a:ext cx="356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Alcune considerazioni iniziali</a:t>
            </a:r>
          </a:p>
        </p:txBody>
      </p:sp>
      <p:pic>
        <p:nvPicPr>
          <p:cNvPr id="1036" name="Picture 12" descr="Writing Hand - Free image on Pixabay">
            <a:extLst>
              <a:ext uri="{FF2B5EF4-FFF2-40B4-BE49-F238E27FC236}">
                <a16:creationId xmlns:a16="http://schemas.microsoft.com/office/drawing/2014/main" id="{00A90E50-C2AE-4F77-8680-8E3DE937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17" y="2682544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1458</Words>
  <Application>Microsoft Office PowerPoint</Application>
  <PresentationFormat>Presentazione su schermo (4:3)</PresentationFormat>
  <Paragraphs>117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Chiller</vt:lpstr>
      <vt:lpstr>Cream Cake</vt:lpstr>
      <vt:lpstr>Edwardian Script ITC</vt:lpstr>
      <vt:lpstr>Gabriola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ROSE SPEZZATE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SPEZZATE</dc:title>
  <dc:creator>BARBARA</dc:creator>
  <cp:lastModifiedBy>silvia benatti</cp:lastModifiedBy>
  <cp:revision>40</cp:revision>
  <dcterms:created xsi:type="dcterms:W3CDTF">2021-10-26T10:30:59Z</dcterms:created>
  <dcterms:modified xsi:type="dcterms:W3CDTF">2021-12-08T18:48:11Z</dcterms:modified>
</cp:coreProperties>
</file>