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handoutMasterIdLst>
    <p:handoutMasterId r:id="rId11"/>
  </p:handout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5FC34D3A-C8D4-483C-8695-507470E74D50}">
      <dgm:prSet/>
      <dgm:spPr/>
      <dgm:t>
        <a:bodyPr rtlCol="0"/>
        <a:lstStyle/>
        <a:p>
          <a:pPr rtl="0"/>
          <a:r>
            <a:rPr lang="it" dirty="0"/>
            <a:t>1300</a:t>
          </a:r>
        </a:p>
      </dgm:t>
    </dgm:pt>
    <dgm:pt modelId="{9978A89C-C2F1-4241-807C-13619E6D6376}" type="parTrans" cxnId="{277179CE-E2F5-4733-8D23-9E37CACB7B9E}">
      <dgm:prSet/>
      <dgm:spPr/>
      <dgm:t>
        <a:bodyPr rtlCol="0"/>
        <a:lstStyle/>
        <a:p>
          <a:pPr rtl="0"/>
          <a:endParaRPr lang="en-US"/>
        </a:p>
      </dgm:t>
    </dgm:pt>
    <dgm:pt modelId="{1DECF9F5-40C0-4379-BCCE-7BCAAD54807B}" type="sibTrans" cxnId="{277179CE-E2F5-4733-8D23-9E37CACB7B9E}">
      <dgm:prSet/>
      <dgm:spPr/>
      <dgm:t>
        <a:bodyPr rtlCol="0"/>
        <a:lstStyle/>
        <a:p>
          <a:pPr rtl="0"/>
          <a:endParaRPr lang="en-US"/>
        </a:p>
      </dgm:t>
    </dgm:pt>
    <dgm:pt modelId="{C057D6ED-8F49-42DC-B8A7-C07F68F0F734}">
      <dgm:prSet/>
      <dgm:spPr/>
      <dgm:t>
        <a:bodyPr rtlCol="0"/>
        <a:lstStyle/>
        <a:p>
          <a:pPr rtl="0"/>
          <a:r>
            <a:rPr lang="it-IT" dirty="0"/>
            <a:t>L</a:t>
          </a:r>
          <a:r>
            <a:rPr lang="it" dirty="0"/>
            <a:t>a situazione della donna nel medioevo</a:t>
          </a:r>
        </a:p>
      </dgm:t>
    </dgm:pt>
    <dgm:pt modelId="{131D11D9-3030-4E3B-8F84-0108E6497B2A}" type="parTrans" cxnId="{FB0FA082-3950-4822-951F-05A1A9548F18}">
      <dgm:prSet/>
      <dgm:spPr/>
      <dgm:t>
        <a:bodyPr rtlCol="0"/>
        <a:lstStyle/>
        <a:p>
          <a:pPr rtl="0"/>
          <a:endParaRPr lang="en-US"/>
        </a:p>
      </dgm:t>
    </dgm:pt>
    <dgm:pt modelId="{6E885013-4246-43E1-A818-2251A99C8FD2}" type="sibTrans" cxnId="{FB0FA082-3950-4822-951F-05A1A9548F18}">
      <dgm:prSet/>
      <dgm:spPr/>
      <dgm:t>
        <a:bodyPr rtlCol="0"/>
        <a:lstStyle/>
        <a:p>
          <a:pPr rtl="0"/>
          <a:endParaRPr lang="en-US"/>
        </a:p>
      </dgm:t>
    </dgm:pt>
    <dgm:pt modelId="{9845D52A-E054-4EB0-A5A3-32AE7DC6D645}">
      <dgm:prSet/>
      <dgm:spPr/>
      <dgm:t>
        <a:bodyPr rtlCol="0"/>
        <a:lstStyle/>
        <a:p>
          <a:pPr rtl="0"/>
          <a:r>
            <a:rPr lang="it" dirty="0"/>
            <a:t>2021</a:t>
          </a:r>
        </a:p>
      </dgm:t>
    </dgm:pt>
    <dgm:pt modelId="{952EE001-86C3-4022-96EE-ABDB540B8A78}" type="parTrans" cxnId="{B04C6215-C46D-4282-963F-02A26E25C8AB}">
      <dgm:prSet/>
      <dgm:spPr/>
      <dgm:t>
        <a:bodyPr rtlCol="0"/>
        <a:lstStyle/>
        <a:p>
          <a:pPr rtl="0"/>
          <a:endParaRPr lang="en-US"/>
        </a:p>
      </dgm:t>
    </dgm:pt>
    <dgm:pt modelId="{796364FD-7651-493A-AEE5-8DD45DF8EEAC}" type="sibTrans" cxnId="{B04C6215-C46D-4282-963F-02A26E25C8AB}">
      <dgm:prSet/>
      <dgm:spPr/>
      <dgm:t>
        <a:bodyPr rtlCol="0"/>
        <a:lstStyle/>
        <a:p>
          <a:pPr rtl="0"/>
          <a:endParaRPr lang="en-US"/>
        </a:p>
      </dgm:t>
    </dgm:pt>
    <dgm:pt modelId="{566C4A8F-CE66-4FF5-AF11-6C385F74A275}">
      <dgm:prSet/>
      <dgm:spPr/>
      <dgm:t>
        <a:bodyPr rtlCol="0"/>
        <a:lstStyle/>
        <a:p>
          <a:pPr rtl="0"/>
          <a:r>
            <a:rPr lang="it-IT" dirty="0"/>
            <a:t>L</a:t>
          </a:r>
          <a:r>
            <a:rPr lang="it" dirty="0"/>
            <a:t>a condizione della donna nel presente nelle società occidentali</a:t>
          </a:r>
        </a:p>
      </dgm:t>
    </dgm:pt>
    <dgm:pt modelId="{375C5A5E-5F04-4FE8-98F8-795867C18A18}" type="parTrans" cxnId="{66E8CE3C-459F-4648-B4D7-5039298A0E92}">
      <dgm:prSet/>
      <dgm:spPr/>
      <dgm:t>
        <a:bodyPr rtlCol="0"/>
        <a:lstStyle/>
        <a:p>
          <a:pPr rtl="0"/>
          <a:endParaRPr lang="en-US"/>
        </a:p>
      </dgm:t>
    </dgm:pt>
    <dgm:pt modelId="{E74B8A5E-78D9-4E5B-86E1-203DE271581F}" type="sibTrans" cxnId="{66E8CE3C-459F-4648-B4D7-5039298A0E92}">
      <dgm:prSet/>
      <dgm:spPr/>
      <dgm:t>
        <a:bodyPr rtlCol="0"/>
        <a:lstStyle/>
        <a:p>
          <a:pPr rtl="0"/>
          <a:endParaRPr lang="en-US"/>
        </a:p>
      </dgm:t>
    </dgm:pt>
    <dgm:pt modelId="{69C63573-9D6E-440F-BF92-22E2432F5647}">
      <dgm:prSet/>
      <dgm:spPr/>
      <dgm:t>
        <a:bodyPr rtlCol="0"/>
        <a:lstStyle/>
        <a:p>
          <a:pPr rtl="0"/>
          <a:r>
            <a:rPr lang="it-IT" dirty="0"/>
            <a:t>C</a:t>
          </a:r>
          <a:r>
            <a:rPr lang="it" dirty="0"/>
            <a:t>oncezione della donna nella cultura orientale</a:t>
          </a:r>
        </a:p>
      </dgm:t>
    </dgm:pt>
    <dgm:pt modelId="{23CFFFE3-DADB-48CD-AD7B-25C6EED7649F}" type="parTrans" cxnId="{9588A2F5-5500-459B-B221-09CFE48AA22E}">
      <dgm:prSet/>
      <dgm:spPr/>
      <dgm:t>
        <a:bodyPr/>
        <a:lstStyle/>
        <a:p>
          <a:endParaRPr lang="it-IT"/>
        </a:p>
      </dgm:t>
    </dgm:pt>
    <dgm:pt modelId="{F1B82003-4C5A-4590-BF58-BBBB48334A57}" type="sibTrans" cxnId="{9588A2F5-5500-459B-B221-09CFE48AA22E}">
      <dgm:prSet/>
      <dgm:spPr/>
      <dgm:t>
        <a:bodyPr/>
        <a:lstStyle/>
        <a:p>
          <a:endParaRPr lang="it-IT"/>
        </a:p>
      </dgm:t>
    </dgm:pt>
    <dgm:pt modelId="{D6614DDC-66DE-4E26-A0E6-8B5D4F611437}" type="pres">
      <dgm:prSet presAssocID="{08F627ED-A304-4697-8C44-18E45D3D2B1A}" presName="Name0" presStyleCnt="0">
        <dgm:presLayoutVars>
          <dgm:chMax/>
          <dgm:chPref/>
          <dgm:animLvl val="lvl"/>
        </dgm:presLayoutVars>
      </dgm:prSet>
      <dgm:spPr/>
    </dgm:pt>
    <dgm:pt modelId="{769CE8F7-0E21-46E4-8D2D-63A034E4D32A}" type="pres">
      <dgm:prSet presAssocID="{5FC34D3A-C8D4-483C-8695-507470E74D50}" presName="composite" presStyleCnt="0"/>
      <dgm:spPr/>
    </dgm:pt>
    <dgm:pt modelId="{FC51A82C-7C01-41E7-95A1-E0F165353360}" type="pres">
      <dgm:prSet presAssocID="{5FC34D3A-C8D4-483C-8695-507470E74D50}" presName="Parent1" presStyleLbl="alignNode1" presStyleIdx="0" presStyleCnt="2">
        <dgm:presLayoutVars>
          <dgm:chMax val="1"/>
          <dgm:chPref val="1"/>
          <dgm:bulletEnabled val="1"/>
        </dgm:presLayoutVars>
      </dgm:prSet>
      <dgm:spPr/>
    </dgm:pt>
    <dgm:pt modelId="{03E7967D-6C10-4379-9B37-4F5A8CF4EED8}" type="pres">
      <dgm:prSet presAssocID="{5FC34D3A-C8D4-483C-8695-507470E74D50}" presName="Childtext1" presStyleLbl="revTx" presStyleIdx="0" presStyleCnt="2">
        <dgm:presLayoutVars>
          <dgm:chMax val="0"/>
          <dgm:chPref val="0"/>
          <dgm:bulletEnabled/>
        </dgm:presLayoutVars>
      </dgm:prSet>
      <dgm:spPr/>
    </dgm:pt>
    <dgm:pt modelId="{52CF010F-1351-4148-8701-92F5768EC7DC}" type="pres">
      <dgm:prSet presAssocID="{5FC34D3A-C8D4-483C-8695-507470E74D50}" presName="ConnectLine" presStyleLbl="sibTrans1D1" presStyleIdx="0" presStyleCnt="2"/>
      <dgm:spPr>
        <a:noFill/>
        <a:ln w="12700" cap="flat" cmpd="sng" algn="ctr">
          <a:solidFill>
            <a:schemeClr val="accent1">
              <a:hueOff val="0"/>
              <a:satOff val="0"/>
              <a:lumOff val="0"/>
              <a:alphaOff val="0"/>
            </a:schemeClr>
          </a:solidFill>
          <a:prstDash val="dash"/>
        </a:ln>
        <a:effectLst/>
      </dgm:spPr>
    </dgm:pt>
    <dgm:pt modelId="{62C4F6DC-B23C-4A1D-86BA-D1DEB98692E9}" type="pres">
      <dgm:prSet presAssocID="{5FC34D3A-C8D4-483C-8695-507470E74D50}" presName="ConnectLineEnd" presStyleLbl="node1" presStyleIdx="0" presStyleCnt="2"/>
      <dgm:spPr/>
    </dgm:pt>
    <dgm:pt modelId="{151E949D-E2E2-482F-BBE3-8BC267057E7B}" type="pres">
      <dgm:prSet presAssocID="{5FC34D3A-C8D4-483C-8695-507470E74D50}" presName="EmptyPane" presStyleCnt="0"/>
      <dgm:spPr/>
    </dgm:pt>
    <dgm:pt modelId="{4FB3A766-643A-4ACA-8E5D-2C95FFB87076}" type="pres">
      <dgm:prSet presAssocID="{1DECF9F5-40C0-4379-BCCE-7BCAAD54807B}" presName="spaceBetweenRectangles" presStyleLbl="fgAcc1" presStyleIdx="0" presStyleCnt="1"/>
      <dgm:spPr/>
    </dgm:pt>
    <dgm:pt modelId="{4630FBA4-1F51-4A32-B0E4-88E47053D0D9}" type="pres">
      <dgm:prSet presAssocID="{9845D52A-E054-4EB0-A5A3-32AE7DC6D645}" presName="composite" presStyleCnt="0"/>
      <dgm:spPr/>
    </dgm:pt>
    <dgm:pt modelId="{D39499CF-3BA1-4BBD-960A-4434BA9F21A7}" type="pres">
      <dgm:prSet presAssocID="{9845D52A-E054-4EB0-A5A3-32AE7DC6D645}" presName="Parent1" presStyleLbl="alignNode1" presStyleIdx="1" presStyleCnt="2">
        <dgm:presLayoutVars>
          <dgm:chMax val="1"/>
          <dgm:chPref val="1"/>
          <dgm:bulletEnabled val="1"/>
        </dgm:presLayoutVars>
      </dgm:prSet>
      <dgm:spPr/>
    </dgm:pt>
    <dgm:pt modelId="{5E76ADAA-D3EE-462D-A737-9D3772B6C76F}" type="pres">
      <dgm:prSet presAssocID="{9845D52A-E054-4EB0-A5A3-32AE7DC6D645}" presName="Childtext1" presStyleLbl="revTx" presStyleIdx="1" presStyleCnt="2">
        <dgm:presLayoutVars>
          <dgm:chMax val="0"/>
          <dgm:chPref val="0"/>
          <dgm:bulletEnabled/>
        </dgm:presLayoutVars>
      </dgm:prSet>
      <dgm:spPr/>
    </dgm:pt>
    <dgm:pt modelId="{F514349A-AC82-402F-8DA0-95785071B5F0}" type="pres">
      <dgm:prSet presAssocID="{9845D52A-E054-4EB0-A5A3-32AE7DC6D645}" presName="ConnectLine" presStyleLbl="sibTrans1D1" presStyleIdx="1" presStyleCnt="2"/>
      <dgm:spPr>
        <a:noFill/>
        <a:ln w="12700" cap="flat" cmpd="sng" algn="ctr">
          <a:solidFill>
            <a:schemeClr val="accent1">
              <a:hueOff val="0"/>
              <a:satOff val="0"/>
              <a:lumOff val="0"/>
              <a:alphaOff val="0"/>
            </a:schemeClr>
          </a:solidFill>
          <a:prstDash val="dash"/>
        </a:ln>
        <a:effectLst/>
      </dgm:spPr>
    </dgm:pt>
    <dgm:pt modelId="{BBACFDEF-20FB-406A-9641-2F4782D85F9F}" type="pres">
      <dgm:prSet presAssocID="{9845D52A-E054-4EB0-A5A3-32AE7DC6D645}" presName="ConnectLineEnd" presStyleLbl="node1" presStyleIdx="1" presStyleCnt="2"/>
      <dgm:spPr/>
    </dgm:pt>
    <dgm:pt modelId="{E12CB119-910F-4C38-9D07-4EF7748B1BD6}" type="pres">
      <dgm:prSet presAssocID="{9845D52A-E054-4EB0-A5A3-32AE7DC6D645}" presName="EmptyPane" presStyleCnt="0"/>
      <dgm:spPr/>
    </dgm:pt>
  </dgm:ptLst>
  <dgm:cxnLst>
    <dgm:cxn modelId="{B04C6215-C46D-4282-963F-02A26E25C8AB}" srcId="{08F627ED-A304-4697-8C44-18E45D3D2B1A}" destId="{9845D52A-E054-4EB0-A5A3-32AE7DC6D645}" srcOrd="1" destOrd="0" parTransId="{952EE001-86C3-4022-96EE-ABDB540B8A78}" sibTransId="{796364FD-7651-493A-AEE5-8DD45DF8EEAC}"/>
    <dgm:cxn modelId="{66E8CE3C-459F-4648-B4D7-5039298A0E92}" srcId="{9845D52A-E054-4EB0-A5A3-32AE7DC6D645}" destId="{566C4A8F-CE66-4FF5-AF11-6C385F74A275}" srcOrd="0" destOrd="0" parTransId="{375C5A5E-5F04-4FE8-98F8-795867C18A18}" sibTransId="{E74B8A5E-78D9-4E5B-86E1-203DE271581F}"/>
    <dgm:cxn modelId="{DC951A47-D712-4DDF-BC45-034C400F587A}" type="presOf" srcId="{08F627ED-A304-4697-8C44-18E45D3D2B1A}" destId="{D6614DDC-66DE-4E26-A0E6-8B5D4F611437}" srcOrd="0" destOrd="0" presId="urn:microsoft.com/office/officeart/2016/7/layout/HexagonTimeline"/>
    <dgm:cxn modelId="{CB98D256-5AB4-4B9D-AD69-15CA4B5C1220}" type="presOf" srcId="{566C4A8F-CE66-4FF5-AF11-6C385F74A275}" destId="{5E76ADAA-D3EE-462D-A737-9D3772B6C76F}" srcOrd="0" destOrd="0" presId="urn:microsoft.com/office/officeart/2016/7/layout/HexagonTimeline"/>
    <dgm:cxn modelId="{29E5675A-D36F-4E0E-B6B3-F7B5A3728BC3}" type="presOf" srcId="{C057D6ED-8F49-42DC-B8A7-C07F68F0F734}" destId="{03E7967D-6C10-4379-9B37-4F5A8CF4EED8}" srcOrd="0" destOrd="0" presId="urn:microsoft.com/office/officeart/2016/7/layout/HexagonTimeline"/>
    <dgm:cxn modelId="{5AA6B87C-D8CD-43D7-AC89-2AA7A3B44CC4}" type="presOf" srcId="{69C63573-9D6E-440F-BF92-22E2432F5647}" destId="{5E76ADAA-D3EE-462D-A737-9D3772B6C76F}" srcOrd="0" destOrd="1" presId="urn:microsoft.com/office/officeart/2016/7/layout/HexagonTimeline"/>
    <dgm:cxn modelId="{FB0FA082-3950-4822-951F-05A1A9548F18}" srcId="{5FC34D3A-C8D4-483C-8695-507470E74D50}" destId="{C057D6ED-8F49-42DC-B8A7-C07F68F0F734}" srcOrd="0" destOrd="0" parTransId="{131D11D9-3030-4E3B-8F84-0108E6497B2A}" sibTransId="{6E885013-4246-43E1-A818-2251A99C8FD2}"/>
    <dgm:cxn modelId="{07EFBDB0-8C3C-4140-851A-D6494FDB0B7A}" type="presOf" srcId="{9845D52A-E054-4EB0-A5A3-32AE7DC6D645}" destId="{D39499CF-3BA1-4BBD-960A-4434BA9F21A7}" srcOrd="0" destOrd="0" presId="urn:microsoft.com/office/officeart/2016/7/layout/HexagonTimeline"/>
    <dgm:cxn modelId="{277179CE-E2F5-4733-8D23-9E37CACB7B9E}" srcId="{08F627ED-A304-4697-8C44-18E45D3D2B1A}" destId="{5FC34D3A-C8D4-483C-8695-507470E74D50}" srcOrd="0" destOrd="0" parTransId="{9978A89C-C2F1-4241-807C-13619E6D6376}" sibTransId="{1DECF9F5-40C0-4379-BCCE-7BCAAD54807B}"/>
    <dgm:cxn modelId="{A0697AD9-4F1C-44DF-9F0B-484ED62574F5}" type="presOf" srcId="{5FC34D3A-C8D4-483C-8695-507470E74D50}" destId="{FC51A82C-7C01-41E7-95A1-E0F165353360}" srcOrd="0" destOrd="0" presId="urn:microsoft.com/office/officeart/2016/7/layout/HexagonTimeline"/>
    <dgm:cxn modelId="{9588A2F5-5500-459B-B221-09CFE48AA22E}" srcId="{9845D52A-E054-4EB0-A5A3-32AE7DC6D645}" destId="{69C63573-9D6E-440F-BF92-22E2432F5647}" srcOrd="1" destOrd="0" parTransId="{23CFFFE3-DADB-48CD-AD7B-25C6EED7649F}" sibTransId="{F1B82003-4C5A-4590-BF58-BBBB48334A57}"/>
    <dgm:cxn modelId="{5B0C5A64-640A-44DE-9231-55D8B9A431B8}" type="presParOf" srcId="{D6614DDC-66DE-4E26-A0E6-8B5D4F611437}" destId="{769CE8F7-0E21-46E4-8D2D-63A034E4D32A}" srcOrd="0" destOrd="0" presId="urn:microsoft.com/office/officeart/2016/7/layout/HexagonTimeline"/>
    <dgm:cxn modelId="{C97A35EB-F4F5-44C0-B2D0-19AF31DC2223}" type="presParOf" srcId="{769CE8F7-0E21-46E4-8D2D-63A034E4D32A}" destId="{FC51A82C-7C01-41E7-95A1-E0F165353360}" srcOrd="0" destOrd="0" presId="urn:microsoft.com/office/officeart/2016/7/layout/HexagonTimeline"/>
    <dgm:cxn modelId="{1BEB00C5-1AFC-46FC-849A-D490784DB52E}" type="presParOf" srcId="{769CE8F7-0E21-46E4-8D2D-63A034E4D32A}" destId="{03E7967D-6C10-4379-9B37-4F5A8CF4EED8}" srcOrd="1" destOrd="0" presId="urn:microsoft.com/office/officeart/2016/7/layout/HexagonTimeline"/>
    <dgm:cxn modelId="{498AAC8F-D211-4064-80B2-75359BE901E4}" type="presParOf" srcId="{769CE8F7-0E21-46E4-8D2D-63A034E4D32A}" destId="{52CF010F-1351-4148-8701-92F5768EC7DC}" srcOrd="2" destOrd="0" presId="urn:microsoft.com/office/officeart/2016/7/layout/HexagonTimeline"/>
    <dgm:cxn modelId="{F3FAB4D5-BB8E-491A-A343-49D331762E47}" type="presParOf" srcId="{769CE8F7-0E21-46E4-8D2D-63A034E4D32A}" destId="{62C4F6DC-B23C-4A1D-86BA-D1DEB98692E9}" srcOrd="3" destOrd="0" presId="urn:microsoft.com/office/officeart/2016/7/layout/HexagonTimeline"/>
    <dgm:cxn modelId="{2F93DD1C-5D61-4E63-ABD3-9D5E5D20D4D2}" type="presParOf" srcId="{769CE8F7-0E21-46E4-8D2D-63A034E4D32A}" destId="{151E949D-E2E2-482F-BBE3-8BC267057E7B}" srcOrd="4" destOrd="0" presId="urn:microsoft.com/office/officeart/2016/7/layout/HexagonTimeline"/>
    <dgm:cxn modelId="{7C0E3781-57A7-45F1-A9B7-AD7B29B66966}" type="presParOf" srcId="{D6614DDC-66DE-4E26-A0E6-8B5D4F611437}" destId="{4FB3A766-643A-4ACA-8E5D-2C95FFB87076}" srcOrd="1" destOrd="0" presId="urn:microsoft.com/office/officeart/2016/7/layout/HexagonTimeline"/>
    <dgm:cxn modelId="{434FF653-D75F-4952-8E75-D3AF3DA482CB}" type="presParOf" srcId="{D6614DDC-66DE-4E26-A0E6-8B5D4F611437}" destId="{4630FBA4-1F51-4A32-B0E4-88E47053D0D9}" srcOrd="2" destOrd="0" presId="urn:microsoft.com/office/officeart/2016/7/layout/HexagonTimeline"/>
    <dgm:cxn modelId="{255D0E88-A582-4AB9-85D4-3CCE25636858}" type="presParOf" srcId="{4630FBA4-1F51-4A32-B0E4-88E47053D0D9}" destId="{D39499CF-3BA1-4BBD-960A-4434BA9F21A7}" srcOrd="0" destOrd="0" presId="urn:microsoft.com/office/officeart/2016/7/layout/HexagonTimeline"/>
    <dgm:cxn modelId="{EB99A48A-7C1E-46F6-BDF1-CF76EFA8B1BE}" type="presParOf" srcId="{4630FBA4-1F51-4A32-B0E4-88E47053D0D9}" destId="{5E76ADAA-D3EE-462D-A737-9D3772B6C76F}" srcOrd="1" destOrd="0" presId="urn:microsoft.com/office/officeart/2016/7/layout/HexagonTimeline"/>
    <dgm:cxn modelId="{A5B350CB-1F08-407B-AB74-C0A9D5254180}" type="presParOf" srcId="{4630FBA4-1F51-4A32-B0E4-88E47053D0D9}" destId="{F514349A-AC82-402F-8DA0-95785071B5F0}" srcOrd="2" destOrd="0" presId="urn:microsoft.com/office/officeart/2016/7/layout/HexagonTimeline"/>
    <dgm:cxn modelId="{3AEF0478-205F-4564-A8F2-A009D04A4716}" type="presParOf" srcId="{4630FBA4-1F51-4A32-B0E4-88E47053D0D9}" destId="{BBACFDEF-20FB-406A-9641-2F4782D85F9F}" srcOrd="3" destOrd="0" presId="urn:microsoft.com/office/officeart/2016/7/layout/HexagonTimeline"/>
    <dgm:cxn modelId="{E91CE1AF-35AF-4453-8B3B-CCA366030481}" type="presParOf" srcId="{4630FBA4-1F51-4A32-B0E4-88E47053D0D9}" destId="{E12CB119-910F-4C38-9D07-4EF7748B1BD6}" srcOrd="4" destOrd="0" presId="urn:microsoft.com/office/officeart/2016/7/layout/Hexago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1A82C-7C01-41E7-95A1-E0F165353360}">
      <dsp:nvSpPr>
        <dsp:cNvPr id="0" name=""/>
        <dsp:cNvSpPr/>
      </dsp:nvSpPr>
      <dsp:spPr>
        <a:xfrm>
          <a:off x="643783" y="1604214"/>
          <a:ext cx="3310887"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rtlCol="0" anchor="ctr" anchorCtr="0">
          <a:noAutofit/>
        </a:bodyPr>
        <a:lstStyle/>
        <a:p>
          <a:pPr marL="0" lvl="0" indent="0" algn="ctr" defTabSz="666750" rtl="0">
            <a:lnSpc>
              <a:spcPct val="90000"/>
            </a:lnSpc>
            <a:spcBef>
              <a:spcPct val="0"/>
            </a:spcBef>
            <a:spcAft>
              <a:spcPct val="35000"/>
            </a:spcAft>
            <a:buNone/>
          </a:pPr>
          <a:r>
            <a:rPr lang="it" sz="1500" kern="1200" dirty="0"/>
            <a:t>1300</a:t>
          </a:r>
        </a:p>
      </dsp:txBody>
      <dsp:txXfrm>
        <a:off x="643783" y="1604214"/>
        <a:ext cx="3223384" cy="437513"/>
      </dsp:txXfrm>
    </dsp:sp>
    <dsp:sp modelId="{03E7967D-6C10-4379-9B37-4F5A8CF4EED8}">
      <dsp:nvSpPr>
        <dsp:cNvPr id="0" name=""/>
        <dsp:cNvSpPr/>
      </dsp:nvSpPr>
      <dsp:spPr>
        <a:xfrm>
          <a:off x="0" y="0"/>
          <a:ext cx="4598454"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133350" numCol="1" spcCol="1270" rtlCol="0" anchor="b" anchorCtr="1">
          <a:noAutofit/>
        </a:bodyPr>
        <a:lstStyle/>
        <a:p>
          <a:pPr marL="0" lvl="0" indent="0" algn="ctr" defTabSz="666750" rtl="0">
            <a:lnSpc>
              <a:spcPct val="90000"/>
            </a:lnSpc>
            <a:spcBef>
              <a:spcPct val="0"/>
            </a:spcBef>
            <a:spcAft>
              <a:spcPct val="35000"/>
            </a:spcAft>
            <a:buNone/>
          </a:pPr>
          <a:r>
            <a:rPr lang="it-IT" sz="1500" kern="1200" dirty="0"/>
            <a:t>L</a:t>
          </a:r>
          <a:r>
            <a:rPr lang="it" sz="1500" kern="1200" dirty="0"/>
            <a:t>a situazione della donna nel medioevo</a:t>
          </a:r>
        </a:p>
      </dsp:txBody>
      <dsp:txXfrm>
        <a:off x="0" y="0"/>
        <a:ext cx="4598454" cy="1166701"/>
      </dsp:txXfrm>
    </dsp:sp>
    <dsp:sp modelId="{4FB3A766-643A-4ACA-8E5D-2C95FFB87076}">
      <dsp:nvSpPr>
        <dsp:cNvPr id="0" name=""/>
        <dsp:cNvSpPr/>
      </dsp:nvSpPr>
      <dsp:spPr>
        <a:xfrm>
          <a:off x="3954670" y="1822971"/>
          <a:ext cx="1287567" cy="0"/>
        </a:xfrm>
        <a:custGeom>
          <a:avLst/>
          <a:gdLst/>
          <a:ahLst/>
          <a:cxnLst/>
          <a:rect l="0" t="0" r="0" b="0"/>
          <a:pathLst>
            <a:path>
              <a:moveTo>
                <a:pt x="0" y="0"/>
              </a:moveTo>
              <a:lnTo>
                <a:pt x="1287567"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CF010F-1351-4148-8701-92F5768EC7DC}">
      <dsp:nvSpPr>
        <dsp:cNvPr id="0" name=""/>
        <dsp:cNvSpPr/>
      </dsp:nvSpPr>
      <dsp:spPr>
        <a:xfrm>
          <a:off x="2299227" y="1239620"/>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2C4F6DC-B23C-4A1D-86BA-D1DEB98692E9}">
      <dsp:nvSpPr>
        <dsp:cNvPr id="0" name=""/>
        <dsp:cNvSpPr/>
      </dsp:nvSpPr>
      <dsp:spPr>
        <a:xfrm>
          <a:off x="2262767" y="116670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9499CF-3BA1-4BBD-960A-4434BA9F21A7}">
      <dsp:nvSpPr>
        <dsp:cNvPr id="0" name=""/>
        <dsp:cNvSpPr/>
      </dsp:nvSpPr>
      <dsp:spPr>
        <a:xfrm rot="10800000">
          <a:off x="5242238" y="1604214"/>
          <a:ext cx="3310887"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rtlCol="0" anchor="ctr" anchorCtr="0">
          <a:noAutofit/>
        </a:bodyPr>
        <a:lstStyle/>
        <a:p>
          <a:pPr marL="0" lvl="0" indent="0" algn="ctr" defTabSz="666750" rtl="0">
            <a:lnSpc>
              <a:spcPct val="90000"/>
            </a:lnSpc>
            <a:spcBef>
              <a:spcPct val="0"/>
            </a:spcBef>
            <a:spcAft>
              <a:spcPct val="35000"/>
            </a:spcAft>
            <a:buNone/>
          </a:pPr>
          <a:r>
            <a:rPr lang="it" sz="1500" kern="1200" dirty="0"/>
            <a:t>2021</a:t>
          </a:r>
        </a:p>
      </dsp:txBody>
      <dsp:txXfrm rot="10800000">
        <a:off x="5329741" y="1604214"/>
        <a:ext cx="3223384" cy="437513"/>
      </dsp:txXfrm>
    </dsp:sp>
    <dsp:sp modelId="{5E76ADAA-D3EE-462D-A737-9D3772B6C76F}">
      <dsp:nvSpPr>
        <dsp:cNvPr id="0" name=""/>
        <dsp:cNvSpPr/>
      </dsp:nvSpPr>
      <dsp:spPr>
        <a:xfrm>
          <a:off x="4598454" y="2479240"/>
          <a:ext cx="4598454"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133350" numCol="1" spcCol="1270" rtlCol="0" anchor="t" anchorCtr="1">
          <a:noAutofit/>
        </a:bodyPr>
        <a:lstStyle/>
        <a:p>
          <a:pPr marL="0" lvl="0" indent="0" algn="ctr" defTabSz="666750" rtl="0">
            <a:lnSpc>
              <a:spcPct val="90000"/>
            </a:lnSpc>
            <a:spcBef>
              <a:spcPct val="0"/>
            </a:spcBef>
            <a:spcAft>
              <a:spcPct val="35000"/>
            </a:spcAft>
            <a:buNone/>
          </a:pPr>
          <a:r>
            <a:rPr lang="it-IT" sz="1500" kern="1200" dirty="0"/>
            <a:t>L</a:t>
          </a:r>
          <a:r>
            <a:rPr lang="it" sz="1500" kern="1200" dirty="0"/>
            <a:t>a condizione della donna nel presente nelle società occidentali</a:t>
          </a:r>
        </a:p>
        <a:p>
          <a:pPr marL="0" lvl="0" indent="0" algn="ctr" defTabSz="666750" rtl="0">
            <a:lnSpc>
              <a:spcPct val="90000"/>
            </a:lnSpc>
            <a:spcBef>
              <a:spcPct val="0"/>
            </a:spcBef>
            <a:spcAft>
              <a:spcPct val="35000"/>
            </a:spcAft>
            <a:buNone/>
          </a:pPr>
          <a:r>
            <a:rPr lang="it-IT" sz="1500" kern="1200" dirty="0"/>
            <a:t>C</a:t>
          </a:r>
          <a:r>
            <a:rPr lang="it" sz="1500" kern="1200" dirty="0"/>
            <a:t>oncezione della donna nella cultura orientale</a:t>
          </a:r>
        </a:p>
      </dsp:txBody>
      <dsp:txXfrm>
        <a:off x="4598454" y="2479240"/>
        <a:ext cx="4598454" cy="1166701"/>
      </dsp:txXfrm>
    </dsp:sp>
    <dsp:sp modelId="{F514349A-AC82-402F-8DA0-95785071B5F0}">
      <dsp:nvSpPr>
        <dsp:cNvPr id="0" name=""/>
        <dsp:cNvSpPr/>
      </dsp:nvSpPr>
      <dsp:spPr>
        <a:xfrm>
          <a:off x="6897681" y="2041727"/>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BACFDEF-20FB-406A-9641-2F4782D85F9F}">
      <dsp:nvSpPr>
        <dsp:cNvPr id="0" name=""/>
        <dsp:cNvSpPr/>
      </dsp:nvSpPr>
      <dsp:spPr>
        <a:xfrm>
          <a:off x="6861222" y="240632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F60AFAF-CF54-453F-85A6-EE7AE76A6D38}" type="datetime1">
              <a:rPr lang="it-IT" smtClean="0"/>
              <a:t>08/12/2021</a:t>
            </a:fld>
            <a:endParaRPr lang="en-US"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‹N›</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1013D0E-6236-446F-904B-E774D9F98961}" type="datetime1">
              <a:rPr lang="it-IT" smtClean="0"/>
              <a:t>08/12/2021</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
              <a:t>Fare clic per modificare gli stili del testo dello schema</a:t>
            </a:r>
            <a:endParaRPr lang="en-US"/>
          </a:p>
          <a:p>
            <a:pPr lvl="1" rtl="0"/>
            <a:r>
              <a:rPr lang="it"/>
              <a:t>Secondo livello</a:t>
            </a:r>
          </a:p>
          <a:p>
            <a:pPr lvl="2" rtl="0"/>
            <a:r>
              <a:rPr lang="it"/>
              <a:t>Terzo livello</a:t>
            </a:r>
          </a:p>
          <a:p>
            <a:pPr lvl="3" rtl="0"/>
            <a:r>
              <a:rPr lang="it"/>
              <a:t>Quarto livello</a:t>
            </a:r>
          </a:p>
          <a:p>
            <a:pPr lvl="4" rtl="0"/>
            <a:r>
              <a:rPr lang="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‹N›</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tango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tango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tango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nettore dirit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o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5600" b="0" kern="1200" cap="all" spc="-100" baseline="0" dirty="0">
                <a:solidFill>
                  <a:schemeClr val="tx1">
                    <a:lumMod val="85000"/>
                    <a:lumOff val="15000"/>
                  </a:schemeClr>
                </a:solidFill>
                <a:effectLst/>
                <a:latin typeface="+mj-lt"/>
                <a:ea typeface="+mn-ea"/>
                <a:cs typeface="+mn-cs"/>
              </a:defRPr>
            </a:lvl1pPr>
          </a:lstStyle>
          <a:p>
            <a:pPr rtl="0"/>
            <a:r>
              <a:rPr lang="it-IT"/>
              <a:t>Fare clic per modificare lo stile del titolo dello schema</a:t>
            </a:r>
            <a:endParaRPr lang="en-US" dirty="0"/>
          </a:p>
        </p:txBody>
      </p:sp>
      <p:sp>
        <p:nvSpPr>
          <p:cNvPr id="3" name="Sottotito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a:t>Fare clic per modificare lo stile del sottotitolo dello schema</a:t>
            </a:r>
            <a:endParaRPr lang="en-US" dirty="0"/>
          </a:p>
        </p:txBody>
      </p:sp>
      <p:sp>
        <p:nvSpPr>
          <p:cNvPr id="20" name="Segnaposto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6AB36474-6F91-425C-BA3E-6B12C4C4BB9A}" type="datetime1">
              <a:rPr lang="it-IT" smtClean="0"/>
              <a:t>08/12/2021</a:t>
            </a:fld>
            <a:endParaRPr lang="en-US" dirty="0"/>
          </a:p>
        </p:txBody>
      </p:sp>
      <p:sp>
        <p:nvSpPr>
          <p:cNvPr id="21" name="Segnaposto piè di pagina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Segnaposto numero diapositiva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p:txBody>
          <a:bodyPr vert="eaVert"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E63F3710-490B-4740-B6D7-B9792C8AB872}" type="datetime1">
              <a:rPr lang="it-IT" smtClean="0"/>
              <a:t>08/12/2021</a:t>
            </a:fld>
            <a:endParaRPr lang="en-US"/>
          </a:p>
        </p:txBody>
      </p:sp>
      <p:sp>
        <p:nvSpPr>
          <p:cNvPr id="5" name="Segnaposto piè di pagina 4"/>
          <p:cNvSpPr>
            <a:spLocks noGrp="1"/>
          </p:cNvSpPr>
          <p:nvPr>
            <p:ph type="ftr" sz="quarter" idx="11"/>
          </p:nvPr>
        </p:nvSpPr>
        <p:spPr/>
        <p:txBody>
          <a:bodyPr rtlCol="0"/>
          <a:lstStyle/>
          <a:p>
            <a:pPr rtl="0"/>
            <a:endParaRPr lang="en-US"/>
          </a:p>
        </p:txBody>
      </p:sp>
      <p:sp>
        <p:nvSpPr>
          <p:cNvPr id="6" name="Segnaposto numero diapositiva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991600" y="762000"/>
            <a:ext cx="2362200" cy="5257800"/>
          </a:xfrm>
        </p:spPr>
        <p:txBody>
          <a:bodyPr vert="eaVert" rtlCol="0"/>
          <a:lstStyle/>
          <a:p>
            <a:pPr rtl="0"/>
            <a:r>
              <a:rPr lang="it-IT"/>
              <a:t>Fare clic per modificare lo stile del titolo dello schema</a:t>
            </a:r>
            <a:endParaRPr lang="en-US" dirty="0"/>
          </a:p>
        </p:txBody>
      </p:sp>
      <p:sp>
        <p:nvSpPr>
          <p:cNvPr id="3" name="Segnaposto testo verticale 2"/>
          <p:cNvSpPr>
            <a:spLocks noGrp="1"/>
          </p:cNvSpPr>
          <p:nvPr>
            <p:ph type="body" orient="vert" idx="1"/>
          </p:nvPr>
        </p:nvSpPr>
        <p:spPr>
          <a:xfrm>
            <a:off x="838200" y="762000"/>
            <a:ext cx="8077200" cy="5257800"/>
          </a:xfrm>
        </p:spPr>
        <p:txBody>
          <a:bodyPr vert="eaVert"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AC318586-27FC-4E59-A573-09A0053DE2D5}" type="datetime1">
              <a:rPr lang="it-IT" smtClean="0"/>
              <a:t>08/12/2021</a:t>
            </a:fld>
            <a:endParaRPr lang="en-US"/>
          </a:p>
        </p:txBody>
      </p:sp>
      <p:sp>
        <p:nvSpPr>
          <p:cNvPr id="5" name="Segnaposto piè di pagina 4"/>
          <p:cNvSpPr>
            <a:spLocks noGrp="1"/>
          </p:cNvSpPr>
          <p:nvPr>
            <p:ph type="ftr" sz="quarter" idx="11"/>
          </p:nvPr>
        </p:nvSpPr>
        <p:spPr/>
        <p:txBody>
          <a:bodyPr rtlCol="0"/>
          <a:lstStyle/>
          <a:p>
            <a:pPr rtl="0"/>
            <a:endParaRPr lang="en-US"/>
          </a:p>
        </p:txBody>
      </p:sp>
      <p:sp>
        <p:nvSpPr>
          <p:cNvPr id="6" name="Segnaposto numero diapositiva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contenuto 2"/>
          <p:cNvSpPr>
            <a:spLocks noGrp="1"/>
          </p:cNvSpPr>
          <p:nvPr>
            <p:ph idx="1"/>
          </p:nvPr>
        </p:nvSpPr>
        <p:spPr/>
        <p:txBody>
          <a:bodyPr rtlCol="0"/>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data 3"/>
          <p:cNvSpPr>
            <a:spLocks noGrp="1"/>
          </p:cNvSpPr>
          <p:nvPr>
            <p:ph type="dt" sz="half" idx="10"/>
          </p:nvPr>
        </p:nvSpPr>
        <p:spPr/>
        <p:txBody>
          <a:bodyPr rtlCol="0"/>
          <a:lstStyle/>
          <a:p>
            <a:pPr rtl="0"/>
            <a:fld id="{0FFEEA0C-1FCD-40E6-A1D4-23BFBD0CE371}" type="datetime1">
              <a:rPr lang="it-IT" smtClean="0"/>
              <a:t>08/12/2021</a:t>
            </a:fld>
            <a:endParaRPr lang="en-US"/>
          </a:p>
        </p:txBody>
      </p:sp>
      <p:sp>
        <p:nvSpPr>
          <p:cNvPr id="5" name="Segnaposto piè di pagina 4"/>
          <p:cNvSpPr>
            <a:spLocks noGrp="1"/>
          </p:cNvSpPr>
          <p:nvPr>
            <p:ph type="ftr" sz="quarter" idx="11"/>
          </p:nvPr>
        </p:nvSpPr>
        <p:spPr/>
        <p:txBody>
          <a:bodyPr rtlCol="0"/>
          <a:lstStyle/>
          <a:p>
            <a:pPr rtl="0"/>
            <a:endParaRPr lang="en-US"/>
          </a:p>
        </p:txBody>
      </p:sp>
      <p:sp>
        <p:nvSpPr>
          <p:cNvPr id="6" name="Segnaposto numero diapositiva 5"/>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5" name="Rettango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tango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tango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tango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629156" y="2275165"/>
            <a:ext cx="8933688" cy="2406895"/>
          </a:xfrm>
        </p:spPr>
        <p:txBody>
          <a:bodyPr rtlCol="0" anchor="ctr">
            <a:normAutofit/>
          </a:bodyPr>
          <a:lstStyle>
            <a:lvl1pPr algn="ctr">
              <a:lnSpc>
                <a:spcPct val="83000"/>
              </a:lnSpc>
              <a:defRPr lang="en-US" sz="5600" kern="1200" cap="all" spc="-100" baseline="0" dirty="0">
                <a:solidFill>
                  <a:schemeClr val="tx1">
                    <a:lumMod val="85000"/>
                    <a:lumOff val="15000"/>
                  </a:schemeClr>
                </a:solidFill>
                <a:effectLst/>
                <a:latin typeface="+mj-lt"/>
                <a:ea typeface="+mn-ea"/>
                <a:cs typeface="+mn-cs"/>
              </a:defRPr>
            </a:lvl1pPr>
          </a:lstStyle>
          <a:p>
            <a:pPr rtl="0"/>
            <a:r>
              <a:rPr lang="it-IT"/>
              <a:t>Fare clic per modificare lo stile del titolo dello schema</a:t>
            </a:r>
            <a:endParaRPr lang="en-US" dirty="0"/>
          </a:p>
        </p:txBody>
      </p:sp>
      <p:grpSp>
        <p:nvGrpSpPr>
          <p:cNvPr id="16" name="Grup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nettore dirit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nettore dirit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Segnaposto tes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a:t>Fare clic per modificare gli stili del testo dello schema</a:t>
            </a:r>
          </a:p>
        </p:txBody>
      </p:sp>
      <p:sp>
        <p:nvSpPr>
          <p:cNvPr id="4" name="Segnaposto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48F23ED-F6BB-4CDB-8CED-5F2E9AE92607}" type="datetime1">
              <a:rPr lang="it-IT" smtClean="0"/>
              <a:t>08/12/2021</a:t>
            </a:fld>
            <a:endParaRPr lang="en-US" dirty="0"/>
          </a:p>
        </p:txBody>
      </p:sp>
      <p:sp>
        <p:nvSpPr>
          <p:cNvPr id="5" name="Segnaposto piè di pagina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Segnaposto numero diapositiva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contenut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contenut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5" name="Segnaposto data 4"/>
          <p:cNvSpPr>
            <a:spLocks noGrp="1"/>
          </p:cNvSpPr>
          <p:nvPr>
            <p:ph type="dt" sz="half" idx="10"/>
          </p:nvPr>
        </p:nvSpPr>
        <p:spPr/>
        <p:txBody>
          <a:bodyPr rtlCol="0"/>
          <a:lstStyle/>
          <a:p>
            <a:pPr rtl="0"/>
            <a:fld id="{5BD466EC-ACF2-4AF5-A2DE-2C9D1A6828FD}" type="datetime1">
              <a:rPr lang="it-IT" smtClean="0"/>
              <a:t>08/12/2021</a:t>
            </a:fld>
            <a:endParaRPr lang="en-US"/>
          </a:p>
        </p:txBody>
      </p:sp>
      <p:sp>
        <p:nvSpPr>
          <p:cNvPr id="6" name="Segnaposto piè di pagina 5"/>
          <p:cNvSpPr>
            <a:spLocks noGrp="1"/>
          </p:cNvSpPr>
          <p:nvPr>
            <p:ph type="ftr" sz="quarter" idx="11"/>
          </p:nvPr>
        </p:nvSpPr>
        <p:spPr/>
        <p:txBody>
          <a:bodyPr rtlCol="0"/>
          <a:lstStyle/>
          <a:p>
            <a:pPr rtl="0"/>
            <a:endParaRPr lang="en-US"/>
          </a:p>
        </p:txBody>
      </p:sp>
      <p:sp>
        <p:nvSpPr>
          <p:cNvPr id="7" name="Segnaposto numero diapositiva 6"/>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tes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4" name="Segnaposto contenut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
          </a:p>
        </p:txBody>
      </p:sp>
      <p:sp>
        <p:nvSpPr>
          <p:cNvPr id="5" name="Segnaposto tes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gli stili del testo dello schema</a:t>
            </a:r>
          </a:p>
        </p:txBody>
      </p:sp>
      <p:sp>
        <p:nvSpPr>
          <p:cNvPr id="6" name="Segnaposto contenut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
          </a:p>
        </p:txBody>
      </p:sp>
      <p:sp>
        <p:nvSpPr>
          <p:cNvPr id="7" name="Segnaposto data 6"/>
          <p:cNvSpPr>
            <a:spLocks noGrp="1"/>
          </p:cNvSpPr>
          <p:nvPr>
            <p:ph type="dt" sz="half" idx="10"/>
          </p:nvPr>
        </p:nvSpPr>
        <p:spPr/>
        <p:txBody>
          <a:bodyPr rtlCol="0"/>
          <a:lstStyle/>
          <a:p>
            <a:pPr rtl="0"/>
            <a:fld id="{9A48AAC1-8B74-4EE6-9B7A-D8C2183B6272}" type="datetime1">
              <a:rPr lang="it-IT" smtClean="0"/>
              <a:t>08/12/2021</a:t>
            </a:fld>
            <a:endParaRPr lang="en-US"/>
          </a:p>
        </p:txBody>
      </p:sp>
      <p:sp>
        <p:nvSpPr>
          <p:cNvPr id="8" name="Segnaposto piè di pagina 7"/>
          <p:cNvSpPr>
            <a:spLocks noGrp="1"/>
          </p:cNvSpPr>
          <p:nvPr>
            <p:ph type="ftr" sz="quarter" idx="11"/>
          </p:nvPr>
        </p:nvSpPr>
        <p:spPr/>
        <p:txBody>
          <a:bodyPr rtlCol="0"/>
          <a:lstStyle/>
          <a:p>
            <a:pPr rtl="0"/>
            <a:endParaRPr lang="en-US"/>
          </a:p>
        </p:txBody>
      </p:sp>
      <p:sp>
        <p:nvSpPr>
          <p:cNvPr id="9" name="Segnaposto numero diapositiva 8"/>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 dello schema</a:t>
            </a:r>
            <a:endParaRPr lang="en-US" dirty="0"/>
          </a:p>
        </p:txBody>
      </p:sp>
      <p:sp>
        <p:nvSpPr>
          <p:cNvPr id="3" name="Segnaposto data 2"/>
          <p:cNvSpPr>
            <a:spLocks noGrp="1"/>
          </p:cNvSpPr>
          <p:nvPr>
            <p:ph type="dt" sz="half" idx="10"/>
          </p:nvPr>
        </p:nvSpPr>
        <p:spPr/>
        <p:txBody>
          <a:bodyPr rtlCol="0"/>
          <a:lstStyle/>
          <a:p>
            <a:pPr rtl="0"/>
            <a:fld id="{5D98DF3E-2C46-4BD0-9CFF-FBAEC93B7840}" type="datetime1">
              <a:rPr lang="it-IT" smtClean="0"/>
              <a:t>08/12/2021</a:t>
            </a:fld>
            <a:endParaRPr lang="en-US"/>
          </a:p>
        </p:txBody>
      </p:sp>
      <p:sp>
        <p:nvSpPr>
          <p:cNvPr id="4" name="Segnaposto piè di pagina 3"/>
          <p:cNvSpPr>
            <a:spLocks noGrp="1"/>
          </p:cNvSpPr>
          <p:nvPr>
            <p:ph type="ftr" sz="quarter" idx="11"/>
          </p:nvPr>
        </p:nvSpPr>
        <p:spPr/>
        <p:txBody>
          <a:bodyPr rtlCol="0"/>
          <a:lstStyle/>
          <a:p>
            <a:pPr rtl="0"/>
            <a:endParaRPr lang="en-US"/>
          </a:p>
        </p:txBody>
      </p:sp>
      <p:sp>
        <p:nvSpPr>
          <p:cNvPr id="5" name="Segnaposto numero diapositiva 4"/>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4D9F376C-F698-4333-9878-8CD80B2B39D3}" type="datetime1">
              <a:rPr lang="it-IT" smtClean="0"/>
              <a:t>08/12/2021</a:t>
            </a:fld>
            <a:endParaRPr lang="en-US"/>
          </a:p>
        </p:txBody>
      </p:sp>
      <p:sp>
        <p:nvSpPr>
          <p:cNvPr id="3" name="Segnaposto piè di pagina 2"/>
          <p:cNvSpPr>
            <a:spLocks noGrp="1"/>
          </p:cNvSpPr>
          <p:nvPr>
            <p:ph type="ftr" sz="quarter" idx="11"/>
          </p:nvPr>
        </p:nvSpPr>
        <p:spPr/>
        <p:txBody>
          <a:bodyPr rtlCol="0"/>
          <a:lstStyle/>
          <a:p>
            <a:pPr rtl="0"/>
            <a:endParaRPr lang="en-US"/>
          </a:p>
        </p:txBody>
      </p:sp>
      <p:sp>
        <p:nvSpPr>
          <p:cNvPr id="4" name="Segnaposto numero diapositiva 3"/>
          <p:cNvSpPr>
            <a:spLocks noGrp="1"/>
          </p:cNvSpPr>
          <p:nvPr>
            <p:ph type="sldNum" sz="quarter" idx="12"/>
          </p:nvPr>
        </p:nvSpPr>
        <p:spPr/>
        <p:txBody>
          <a:bodyPr rtlCol="0"/>
          <a:lstStyle/>
          <a:p>
            <a:pPr rtl="0"/>
            <a:fld id="{34B7E4EF-A1BD-40F4-AB7B-04F084DD991D}" type="slidenum">
              <a:rPr lang="en-US" smtClean="0"/>
              <a:t>‹N›</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tango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8458200" y="607392"/>
            <a:ext cx="3161963" cy="1645920"/>
          </a:xfrm>
        </p:spPr>
        <p:txBody>
          <a:bodyPr rtlCol="0" anchor="b">
            <a:no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it-IT"/>
              <a:t>Fare clic per modificare lo stile del titolo dello schema</a:t>
            </a:r>
            <a:endParaRPr lang="en-US" dirty="0"/>
          </a:p>
        </p:txBody>
      </p:sp>
      <p:sp>
        <p:nvSpPr>
          <p:cNvPr id="3" name="Segnaposto contenut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it-IT"/>
              <a:t>Fare clic per modificare gli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en-US" dirty="0"/>
          </a:p>
        </p:txBody>
      </p:sp>
      <p:sp>
        <p:nvSpPr>
          <p:cNvPr id="4" name="Segnaposto tes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 dirty="0"/>
              <a:t>Fare clic per modificare lo stile del titolo</a:t>
            </a:r>
          </a:p>
        </p:txBody>
      </p:sp>
      <p:sp>
        <p:nvSpPr>
          <p:cNvPr id="8" name="Segnaposto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7579D569-2C97-4786-A562-991193493077}" type="datetime1">
              <a:rPr lang="it-IT" smtClean="0"/>
              <a:t>08/12/2021</a:t>
            </a:fld>
            <a:endParaRPr lang="en-US"/>
          </a:p>
        </p:txBody>
      </p:sp>
      <p:sp>
        <p:nvSpPr>
          <p:cNvPr id="9" name="Segnaposto piè di pagina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Segnaposto numero diapositiva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a:t>Fare clic sull'icona per inserire un'immagine</a:t>
            </a:r>
            <a:endParaRPr lang="en-US" dirty="0"/>
          </a:p>
        </p:txBody>
      </p:sp>
      <p:sp>
        <p:nvSpPr>
          <p:cNvPr id="5" name="Segnaposto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3D5E0B24-8B1C-463E-9C62-AF58AAE602D6}" type="datetime1">
              <a:rPr lang="it-IT" smtClean="0"/>
              <a:t>08/12/2021</a:t>
            </a:fld>
            <a:endParaRPr lang="en-US" dirty="0"/>
          </a:p>
        </p:txBody>
      </p:sp>
      <p:sp>
        <p:nvSpPr>
          <p:cNvPr id="6" name="Segnaposto piè di pagina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Segnaposto numero diapositiva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a:t>
            </a:fld>
            <a:endParaRPr lang="en-US"/>
          </a:p>
        </p:txBody>
      </p:sp>
      <p:sp>
        <p:nvSpPr>
          <p:cNvPr id="12" name="Rettango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it-IT"/>
              <a:t>Fare clic per modificare lo stile del titolo dello schema</a:t>
            </a:r>
            <a:endParaRPr lang="en-US" dirty="0"/>
          </a:p>
        </p:txBody>
      </p:sp>
      <p:sp>
        <p:nvSpPr>
          <p:cNvPr id="4" name="Segnaposto testo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a:t>Fare clic per modificare gli stili del testo dello schema</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3000"/>
            <a:lum/>
          </a:blip>
          <a:srcRect/>
          <a:stretch>
            <a:fillRect t="-13000" b="-13000"/>
          </a:stretch>
        </a:blipFill>
        <a:effectLst/>
      </p:bgPr>
    </p:bg>
    <p:spTree>
      <p:nvGrpSpPr>
        <p:cNvPr id="1" name=""/>
        <p:cNvGrpSpPr/>
        <p:nvPr/>
      </p:nvGrpSpPr>
      <p:grpSpPr>
        <a:xfrm>
          <a:off x="0" y="0"/>
          <a:ext cx="0" cy="0"/>
          <a:chOff x="0" y="0"/>
          <a:chExt cx="0" cy="0"/>
        </a:xfrm>
      </p:grpSpPr>
      <p:sp useBgFill="1">
        <p:nvSpPr>
          <p:cNvPr id="9" name="Rettango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tango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tango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Segnaposto tito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it"/>
              <a:t>Fare clic per modificare lo stile del titolo dello schema</a:t>
            </a:r>
            <a:endParaRPr lang="en-US" dirty="0"/>
          </a:p>
        </p:txBody>
      </p:sp>
      <p:sp>
        <p:nvSpPr>
          <p:cNvPr id="3" name="Segnaposto tes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it"/>
              <a:t>Fare clic per modificare gli stili del testo dello schema</a:t>
            </a:r>
          </a:p>
          <a:p>
            <a:pPr lvl="1" rtl="0"/>
            <a:r>
              <a:rPr lang="it"/>
              <a:t>Secondo livello</a:t>
            </a:r>
          </a:p>
          <a:p>
            <a:pPr lvl="2" rtl="0"/>
            <a:r>
              <a:rPr lang="it"/>
              <a:t>Terzo livello</a:t>
            </a:r>
          </a:p>
          <a:p>
            <a:pPr lvl="3" rtl="0"/>
            <a:r>
              <a:rPr lang="it"/>
              <a:t>Quarto livello</a:t>
            </a:r>
          </a:p>
          <a:p>
            <a:pPr lvl="4" rtl="0"/>
            <a:r>
              <a:rPr lang="it"/>
              <a:t>Quinto livello</a:t>
            </a:r>
            <a:endParaRPr lang="en-US" dirty="0"/>
          </a:p>
        </p:txBody>
      </p:sp>
      <p:sp>
        <p:nvSpPr>
          <p:cNvPr id="4" name="Segnaposto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B7732347-0869-477C-BE48-3F9F51733ED7}" type="datetime1">
              <a:rPr lang="it-IT" smtClean="0"/>
              <a:t>08/12/2021</a:t>
            </a:fld>
            <a:endParaRPr lang="en-US" dirty="0"/>
          </a:p>
        </p:txBody>
      </p:sp>
      <p:sp>
        <p:nvSpPr>
          <p:cNvPr id="5" name="Segnaposto piè di pagina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Segnaposto numero diapositiva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divinacommedia.weebly.com/corso-donati.html" TargetMode="External"/><Relationship Id="rId2" Type="http://schemas.openxmlformats.org/officeDocument/2006/relationships/hyperlink" Target="https://divinacommedia.weebly.com/forese-donati.html" TargetMode="External"/><Relationship Id="rId1" Type="http://schemas.openxmlformats.org/officeDocument/2006/relationships/slideLayout" Target="../slideLayouts/slideLayout2.xml"/><Relationship Id="rId4" Type="http://schemas.openxmlformats.org/officeDocument/2006/relationships/hyperlink" Target="https://divinacommedia.weebly.com/firenze.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64" name="Rettangolo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ttangolo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olo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228561"/>
          </a:xfrm>
        </p:spPr>
        <p:txBody>
          <a:bodyPr rtlCol="0">
            <a:normAutofit/>
          </a:bodyPr>
          <a:lstStyle/>
          <a:p>
            <a:pPr rtl="0"/>
            <a:r>
              <a:rPr lang="it" sz="2400" dirty="0">
                <a:solidFill>
                  <a:schemeClr val="tx1"/>
                </a:solidFill>
              </a:rPr>
              <a:t>Da Piccarda </a:t>
            </a:r>
            <a:br>
              <a:rPr lang="it" sz="2400" dirty="0">
                <a:solidFill>
                  <a:schemeClr val="tx1"/>
                </a:solidFill>
              </a:rPr>
            </a:br>
            <a:r>
              <a:rPr lang="it" sz="2400" dirty="0">
                <a:solidFill>
                  <a:schemeClr val="tx1"/>
                </a:solidFill>
              </a:rPr>
              <a:t>alle donne di oggi</a:t>
            </a:r>
            <a:br>
              <a:rPr lang="it" sz="2400" dirty="0">
                <a:solidFill>
                  <a:schemeClr val="tx1"/>
                </a:solidFill>
              </a:rPr>
            </a:br>
            <a:endParaRPr lang="it" sz="2400" dirty="0">
              <a:solidFill>
                <a:schemeClr val="tx1"/>
              </a:solidFill>
            </a:endParaRPr>
          </a:p>
        </p:txBody>
      </p:sp>
      <p:sp>
        <p:nvSpPr>
          <p:cNvPr id="3" name="Sottotitolo 2">
            <a:extLst>
              <a:ext uri="{FF2B5EF4-FFF2-40B4-BE49-F238E27FC236}">
                <a16:creationId xmlns:a16="http://schemas.microsoft.com/office/drawing/2014/main" id="{C8722DDC-8EEE-4A06-8DFE-B44871EAA2CF}"/>
              </a:ext>
            </a:extLst>
          </p:cNvPr>
          <p:cNvSpPr>
            <a:spLocks noGrp="1"/>
          </p:cNvSpPr>
          <p:nvPr>
            <p:ph type="subTitle" idx="1"/>
          </p:nvPr>
        </p:nvSpPr>
        <p:spPr>
          <a:xfrm>
            <a:off x="1276055" y="3578578"/>
            <a:ext cx="4775075" cy="1190370"/>
          </a:xfrm>
        </p:spPr>
        <p:txBody>
          <a:bodyPr rtlCol="0">
            <a:normAutofit/>
          </a:bodyPr>
          <a:lstStyle/>
          <a:p>
            <a:pPr rtl="0"/>
            <a:r>
              <a:rPr lang="it-IT" dirty="0">
                <a:solidFill>
                  <a:schemeClr val="tx1"/>
                </a:solidFill>
              </a:rPr>
              <a:t>L</a:t>
            </a:r>
            <a:r>
              <a:rPr lang="it" dirty="0">
                <a:solidFill>
                  <a:schemeClr val="tx1"/>
                </a:solidFill>
              </a:rPr>
              <a:t>a concezione della donna durante il corso della storia e nelle diverse culture</a:t>
            </a:r>
          </a:p>
          <a:p>
            <a:pPr rtl="0"/>
            <a:r>
              <a:rPr lang="it-IT" dirty="0">
                <a:solidFill>
                  <a:schemeClr val="tx1"/>
                </a:solidFill>
              </a:rPr>
              <a:t>G</a:t>
            </a:r>
            <a:r>
              <a:rPr lang="it" dirty="0">
                <a:solidFill>
                  <a:schemeClr val="tx1"/>
                </a:solidFill>
              </a:rPr>
              <a:t>ruppo 5</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C9295F-E638-4F61-AFE2-CF3E40556031}"/>
              </a:ext>
            </a:extLst>
          </p:cNvPr>
          <p:cNvSpPr>
            <a:spLocks noGrp="1"/>
          </p:cNvSpPr>
          <p:nvPr>
            <p:ph type="title"/>
          </p:nvPr>
        </p:nvSpPr>
        <p:spPr/>
        <p:txBody>
          <a:bodyPr rtlCol="0">
            <a:normAutofit/>
          </a:bodyPr>
          <a:lstStyle/>
          <a:p>
            <a:pPr rtl="0"/>
            <a:r>
              <a:rPr lang="it-IT" dirty="0">
                <a:solidFill>
                  <a:schemeClr val="tx1">
                    <a:lumMod val="75000"/>
                    <a:lumOff val="25000"/>
                  </a:schemeClr>
                </a:solidFill>
              </a:rPr>
              <a:t>L</a:t>
            </a:r>
            <a:r>
              <a:rPr lang="it" dirty="0">
                <a:solidFill>
                  <a:schemeClr val="tx1">
                    <a:lumMod val="75000"/>
                    <a:lumOff val="25000"/>
                  </a:schemeClr>
                </a:solidFill>
              </a:rPr>
              <a:t>a donna nel tempo e nelle culture</a:t>
            </a:r>
            <a:endParaRPr lang="en-US" dirty="0">
              <a:solidFill>
                <a:schemeClr val="tx1">
                  <a:lumMod val="75000"/>
                  <a:lumOff val="25000"/>
                </a:schemeClr>
              </a:solidFill>
            </a:endParaRPr>
          </a:p>
        </p:txBody>
      </p:sp>
      <p:graphicFrame>
        <p:nvGraphicFramePr>
          <p:cNvPr id="31" name="Segnaposto contenuto 2">
            <a:extLst>
              <a:ext uri="{FF2B5EF4-FFF2-40B4-BE49-F238E27FC236}">
                <a16:creationId xmlns:a16="http://schemas.microsoft.com/office/drawing/2014/main" id="{613FC9B6-ED9E-4F51-A217-156DA01928CD}"/>
              </a:ext>
            </a:extLst>
          </p:cNvPr>
          <p:cNvGraphicFramePr/>
          <p:nvPr>
            <p:extLst>
              <p:ext uri="{D42A27DB-BD31-4B8C-83A1-F6EECF244321}">
                <p14:modId xmlns:p14="http://schemas.microsoft.com/office/powerpoint/2010/main" val="3756031965"/>
              </p:ext>
            </p:extLst>
          </p:nvPr>
        </p:nvGraphicFramePr>
        <p:xfrm>
          <a:off x="1297588" y="2229729"/>
          <a:ext cx="9196909" cy="3645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DAA053-D1D1-435B-AF27-82D5C1893FBF}"/>
              </a:ext>
            </a:extLst>
          </p:cNvPr>
          <p:cNvSpPr>
            <a:spLocks noGrp="1"/>
          </p:cNvSpPr>
          <p:nvPr>
            <p:ph type="title"/>
          </p:nvPr>
        </p:nvSpPr>
        <p:spPr/>
        <p:txBody>
          <a:bodyPr>
            <a:noAutofit/>
          </a:bodyPr>
          <a:lstStyle/>
          <a:p>
            <a:r>
              <a:rPr lang="it-IT" sz="2800" dirty="0"/>
              <a:t>Piccarda Donati nella Divina commedia</a:t>
            </a:r>
            <a:br>
              <a:rPr lang="it-IT" sz="2800" dirty="0"/>
            </a:br>
            <a:endParaRPr lang="it-IT" sz="2800" dirty="0"/>
          </a:p>
        </p:txBody>
      </p:sp>
      <p:sp>
        <p:nvSpPr>
          <p:cNvPr id="3" name="Segnaposto testo 2">
            <a:extLst>
              <a:ext uri="{FF2B5EF4-FFF2-40B4-BE49-F238E27FC236}">
                <a16:creationId xmlns:a16="http://schemas.microsoft.com/office/drawing/2014/main" id="{BC4E2E92-A41A-4AD5-B0E7-290D6FCCD2AC}"/>
              </a:ext>
            </a:extLst>
          </p:cNvPr>
          <p:cNvSpPr>
            <a:spLocks noGrp="1"/>
          </p:cNvSpPr>
          <p:nvPr>
            <p:ph type="body" idx="1"/>
          </p:nvPr>
        </p:nvSpPr>
        <p:spPr/>
        <p:txBody>
          <a:bodyPr>
            <a:normAutofit/>
          </a:bodyPr>
          <a:lstStyle/>
          <a:p>
            <a:r>
              <a:rPr lang="it-IT" dirty="0"/>
              <a:t>Piccarda e Dante</a:t>
            </a:r>
          </a:p>
        </p:txBody>
      </p:sp>
      <p:sp>
        <p:nvSpPr>
          <p:cNvPr id="4" name="Segnaposto contenuto 3">
            <a:extLst>
              <a:ext uri="{FF2B5EF4-FFF2-40B4-BE49-F238E27FC236}">
                <a16:creationId xmlns:a16="http://schemas.microsoft.com/office/drawing/2014/main" id="{8D58F381-0F20-491A-A9D8-76951F21B8BF}"/>
              </a:ext>
            </a:extLst>
          </p:cNvPr>
          <p:cNvSpPr>
            <a:spLocks noGrp="1"/>
          </p:cNvSpPr>
          <p:nvPr>
            <p:ph sz="half" idx="2"/>
          </p:nvPr>
        </p:nvSpPr>
        <p:spPr>
          <a:xfrm>
            <a:off x="1066800" y="2679279"/>
            <a:ext cx="4663440" cy="3163825"/>
          </a:xfrm>
        </p:spPr>
        <p:txBody>
          <a:bodyPr>
            <a:normAutofit fontScale="70000" lnSpcReduction="20000"/>
          </a:bodyPr>
          <a:lstStyle/>
          <a:p>
            <a:r>
              <a:rPr lang="it-IT" b="0" i="1" dirty="0">
                <a:solidFill>
                  <a:srgbClr val="222222"/>
                </a:solidFill>
                <a:effectLst/>
                <a:latin typeface="+mj-lt"/>
              </a:rPr>
              <a:t>I</a:t>
            </a:r>
            <a:r>
              <a:rPr lang="it-IT" sz="1800" b="0" i="1" dirty="0">
                <a:solidFill>
                  <a:srgbClr val="222222"/>
                </a:solidFill>
                <a:effectLst/>
                <a:latin typeface="+mj-lt"/>
              </a:rPr>
              <a:t>’ fui nel mondo vergine sorella;         </a:t>
            </a:r>
            <a:br>
              <a:rPr lang="it-IT" sz="1800" i="1" dirty="0">
                <a:latin typeface="+mj-lt"/>
              </a:rPr>
            </a:br>
            <a:r>
              <a:rPr lang="it-IT" sz="1800" b="0" i="1" dirty="0">
                <a:solidFill>
                  <a:srgbClr val="222222"/>
                </a:solidFill>
                <a:effectLst/>
                <a:latin typeface="+mj-lt"/>
              </a:rPr>
              <a:t>e se la mente tua ben sé riguarda, </a:t>
            </a:r>
            <a:br>
              <a:rPr lang="it-IT" sz="1800" i="1" dirty="0">
                <a:latin typeface="+mj-lt"/>
              </a:rPr>
            </a:br>
            <a:r>
              <a:rPr lang="it-IT" sz="1800" b="0" i="1" dirty="0">
                <a:solidFill>
                  <a:srgbClr val="222222"/>
                </a:solidFill>
                <a:effectLst/>
                <a:latin typeface="+mj-lt"/>
              </a:rPr>
              <a:t>non mi ti celerà l’esser più bella,                                    </a:t>
            </a:r>
            <a:br>
              <a:rPr lang="it-IT" sz="1800" i="1" dirty="0">
                <a:latin typeface="+mj-lt"/>
              </a:rPr>
            </a:br>
            <a:br>
              <a:rPr lang="it-IT" sz="1800" i="1" dirty="0">
                <a:latin typeface="+mj-lt"/>
              </a:rPr>
            </a:br>
            <a:r>
              <a:rPr lang="it-IT" sz="1800" b="0" i="1" dirty="0">
                <a:solidFill>
                  <a:srgbClr val="222222"/>
                </a:solidFill>
                <a:effectLst/>
                <a:latin typeface="+mj-lt"/>
              </a:rPr>
              <a:t>ma riconoscerai ch’i’ son Piccarda, </a:t>
            </a:r>
            <a:br>
              <a:rPr lang="it-IT" sz="1800" i="1" dirty="0">
                <a:latin typeface="+mj-lt"/>
              </a:rPr>
            </a:br>
            <a:r>
              <a:rPr lang="it-IT" sz="1800" b="0" i="1" dirty="0">
                <a:solidFill>
                  <a:srgbClr val="222222"/>
                </a:solidFill>
                <a:effectLst/>
                <a:latin typeface="+mj-lt"/>
              </a:rPr>
              <a:t>che, posta qui con questi altri beati, </a:t>
            </a:r>
            <a:br>
              <a:rPr lang="it-IT" sz="1800" i="1" dirty="0">
                <a:latin typeface="+mj-lt"/>
              </a:rPr>
            </a:br>
            <a:r>
              <a:rPr lang="it-IT" sz="1800" b="0" i="1" dirty="0">
                <a:solidFill>
                  <a:srgbClr val="222222"/>
                </a:solidFill>
                <a:effectLst/>
                <a:latin typeface="+mj-lt"/>
              </a:rPr>
              <a:t>beata sono in la spera più tarda. </a:t>
            </a:r>
          </a:p>
          <a:p>
            <a:endParaRPr lang="it-IT" sz="1800" i="1" dirty="0">
              <a:solidFill>
                <a:srgbClr val="222222"/>
              </a:solidFill>
              <a:latin typeface="+mj-lt"/>
            </a:endParaRPr>
          </a:p>
          <a:p>
            <a:r>
              <a:rPr lang="it-IT" sz="1800" b="0" i="1" dirty="0">
                <a:solidFill>
                  <a:srgbClr val="222222"/>
                </a:solidFill>
                <a:effectLst/>
                <a:latin typeface="+mj-lt"/>
              </a:rPr>
              <a:t>Dal mondo, per seguirla, giovinetta </a:t>
            </a:r>
            <a:br>
              <a:rPr lang="it-IT" sz="1800" i="1" dirty="0">
                <a:latin typeface="+mj-lt"/>
              </a:rPr>
            </a:br>
            <a:r>
              <a:rPr lang="it-IT" sz="1800" b="0" i="1" dirty="0" err="1">
                <a:solidFill>
                  <a:srgbClr val="222222"/>
                </a:solidFill>
                <a:effectLst/>
                <a:latin typeface="+mj-lt"/>
              </a:rPr>
              <a:t>fuggi’mi</a:t>
            </a:r>
            <a:r>
              <a:rPr lang="it-IT" sz="1800" b="0" i="1" dirty="0">
                <a:solidFill>
                  <a:srgbClr val="222222"/>
                </a:solidFill>
                <a:effectLst/>
                <a:latin typeface="+mj-lt"/>
              </a:rPr>
              <a:t>, e nel suo abito mi chiusi </a:t>
            </a:r>
            <a:br>
              <a:rPr lang="it-IT" sz="1800" i="1" dirty="0">
                <a:latin typeface="+mj-lt"/>
              </a:rPr>
            </a:br>
            <a:r>
              <a:rPr lang="it-IT" sz="1800" b="0" i="1" dirty="0">
                <a:solidFill>
                  <a:srgbClr val="222222"/>
                </a:solidFill>
                <a:effectLst/>
                <a:latin typeface="+mj-lt"/>
              </a:rPr>
              <a:t>e promisi la via de la sua setta.                                   </a:t>
            </a:r>
            <a:br>
              <a:rPr lang="it-IT" sz="1800" i="1" dirty="0">
                <a:latin typeface="+mj-lt"/>
              </a:rPr>
            </a:br>
            <a:br>
              <a:rPr lang="it-IT" sz="1800" i="1" dirty="0">
                <a:latin typeface="+mj-lt"/>
              </a:rPr>
            </a:br>
            <a:r>
              <a:rPr lang="it-IT" sz="1800" b="0" i="1" dirty="0">
                <a:solidFill>
                  <a:srgbClr val="222222"/>
                </a:solidFill>
                <a:effectLst/>
                <a:latin typeface="+mj-lt"/>
              </a:rPr>
              <a:t>Uomini poi, a mal più ch’a bene usi, </a:t>
            </a:r>
            <a:br>
              <a:rPr lang="it-IT" sz="1800" i="1" dirty="0">
                <a:latin typeface="+mj-lt"/>
              </a:rPr>
            </a:br>
            <a:r>
              <a:rPr lang="it-IT" sz="1800" b="0" i="1" dirty="0">
                <a:solidFill>
                  <a:srgbClr val="222222"/>
                </a:solidFill>
                <a:effectLst/>
                <a:latin typeface="+mj-lt"/>
              </a:rPr>
              <a:t>fuor mi </a:t>
            </a:r>
            <a:r>
              <a:rPr lang="it-IT" sz="1800" b="0" i="1" dirty="0" err="1">
                <a:solidFill>
                  <a:srgbClr val="222222"/>
                </a:solidFill>
                <a:effectLst/>
                <a:latin typeface="+mj-lt"/>
              </a:rPr>
              <a:t>rapiron</a:t>
            </a:r>
            <a:r>
              <a:rPr lang="it-IT" sz="1800" b="0" i="1" dirty="0">
                <a:solidFill>
                  <a:srgbClr val="222222"/>
                </a:solidFill>
                <a:effectLst/>
                <a:latin typeface="+mj-lt"/>
              </a:rPr>
              <a:t> de la dolce chiostra: </a:t>
            </a:r>
            <a:br>
              <a:rPr lang="it-IT" sz="1800" i="1" dirty="0">
                <a:latin typeface="+mj-lt"/>
              </a:rPr>
            </a:br>
            <a:r>
              <a:rPr lang="it-IT" sz="1800" b="0" i="1" dirty="0">
                <a:solidFill>
                  <a:srgbClr val="222222"/>
                </a:solidFill>
                <a:effectLst/>
                <a:latin typeface="+mj-lt"/>
              </a:rPr>
              <a:t>Iddio si sa qual poi mia vita fusi</a:t>
            </a:r>
            <a:endParaRPr lang="it-IT" i="1" dirty="0">
              <a:latin typeface="+mj-lt"/>
            </a:endParaRPr>
          </a:p>
        </p:txBody>
      </p:sp>
      <p:sp>
        <p:nvSpPr>
          <p:cNvPr id="6" name="Segnaposto contenuto 5">
            <a:extLst>
              <a:ext uri="{FF2B5EF4-FFF2-40B4-BE49-F238E27FC236}">
                <a16:creationId xmlns:a16="http://schemas.microsoft.com/office/drawing/2014/main" id="{3D02E170-237D-424C-B6A8-7B736C21F569}"/>
              </a:ext>
            </a:extLst>
          </p:cNvPr>
          <p:cNvSpPr>
            <a:spLocks noGrp="1"/>
          </p:cNvSpPr>
          <p:nvPr>
            <p:ph sz="quarter" idx="4"/>
          </p:nvPr>
        </p:nvSpPr>
        <p:spPr/>
        <p:txBody>
          <a:bodyPr>
            <a:normAutofit fontScale="70000" lnSpcReduction="20000"/>
          </a:bodyPr>
          <a:lstStyle/>
          <a:p>
            <a:r>
              <a:rPr lang="it-IT" sz="1800" b="0" i="1" dirty="0">
                <a:solidFill>
                  <a:srgbClr val="222222"/>
                </a:solidFill>
                <a:effectLst/>
                <a:latin typeface="arial" panose="020B0604020202020204" pitchFamily="34" charset="0"/>
              </a:rPr>
              <a:t>Nel mondo io fui una suora; e se tu rifletti attentamente, il fatto che io sia più bella non ti nasconderà la mia identità, ma mi riconoscerai come Piccarda Donati, che, posta qui con questi altri beati, sono nel Cielo più lento</a:t>
            </a:r>
          </a:p>
          <a:p>
            <a:endParaRPr lang="it-IT" sz="1800" i="1" dirty="0">
              <a:solidFill>
                <a:srgbClr val="222222"/>
              </a:solidFill>
              <a:latin typeface="arial" panose="020B0604020202020204" pitchFamily="34" charset="0"/>
            </a:endParaRPr>
          </a:p>
          <a:p>
            <a:pPr marL="0" indent="0">
              <a:buNone/>
            </a:pPr>
            <a:endParaRPr lang="it-IT" sz="1800" i="1" dirty="0">
              <a:solidFill>
                <a:srgbClr val="222222"/>
              </a:solidFill>
              <a:latin typeface="arial" panose="020B0604020202020204" pitchFamily="34" charset="0"/>
            </a:endParaRPr>
          </a:p>
          <a:p>
            <a:r>
              <a:rPr lang="it-IT" sz="1800" b="0" i="1" dirty="0">
                <a:solidFill>
                  <a:srgbClr val="222222"/>
                </a:solidFill>
                <a:effectLst/>
                <a:latin typeface="arial" panose="020B0604020202020204" pitchFamily="34" charset="0"/>
              </a:rPr>
              <a:t>Per seguirla da fanciulla fuggii dal mondo e vestii il suo abito, promettendo di seguire la regola del suo Ordine.</a:t>
            </a:r>
            <a:br>
              <a:rPr lang="it-IT" sz="1800" b="0" i="1" dirty="0">
                <a:solidFill>
                  <a:srgbClr val="222222"/>
                </a:solidFill>
                <a:effectLst/>
                <a:latin typeface="arial" panose="020B0604020202020204" pitchFamily="34" charset="0"/>
              </a:rPr>
            </a:br>
            <a:br>
              <a:rPr lang="it-IT" sz="1800" b="0" i="1" dirty="0">
                <a:solidFill>
                  <a:srgbClr val="222222"/>
                </a:solidFill>
                <a:effectLst/>
                <a:latin typeface="arial" panose="020B0604020202020204" pitchFamily="34" charset="0"/>
              </a:rPr>
            </a:br>
            <a:br>
              <a:rPr lang="it-IT" sz="1800" b="0" i="1" dirty="0">
                <a:solidFill>
                  <a:srgbClr val="222222"/>
                </a:solidFill>
                <a:effectLst/>
                <a:latin typeface="arial" panose="020B0604020202020204" pitchFamily="34" charset="0"/>
              </a:rPr>
            </a:br>
            <a:r>
              <a:rPr lang="it-IT" sz="1800" b="0" i="1" dirty="0">
                <a:solidFill>
                  <a:srgbClr val="222222"/>
                </a:solidFill>
                <a:effectLst/>
                <a:latin typeface="arial" panose="020B0604020202020204" pitchFamily="34" charset="0"/>
              </a:rPr>
              <a:t>In seguito degli uomini, avvezzi al male più che al bene, mi rapirono fuori dal dolce convento: Iddio sa quale fu poi la mia vita.</a:t>
            </a:r>
            <a:br>
              <a:rPr lang="it-IT" sz="1800" b="0" i="1" dirty="0">
                <a:solidFill>
                  <a:srgbClr val="222222"/>
                </a:solidFill>
                <a:effectLst/>
                <a:latin typeface="arial" panose="020B0604020202020204" pitchFamily="34" charset="0"/>
              </a:rPr>
            </a:br>
            <a:endParaRPr lang="it-IT" sz="1800" i="1" dirty="0">
              <a:solidFill>
                <a:srgbClr val="222222"/>
              </a:solidFill>
              <a:latin typeface="arial" panose="020B0604020202020204" pitchFamily="34" charset="0"/>
            </a:endParaRPr>
          </a:p>
          <a:p>
            <a:endParaRPr lang="it-IT" dirty="0"/>
          </a:p>
        </p:txBody>
      </p:sp>
      <p:sp>
        <p:nvSpPr>
          <p:cNvPr id="7" name="Segnaposto data 6">
            <a:extLst>
              <a:ext uri="{FF2B5EF4-FFF2-40B4-BE49-F238E27FC236}">
                <a16:creationId xmlns:a16="http://schemas.microsoft.com/office/drawing/2014/main" id="{8DD47A03-10F4-447C-8D5F-A9ADF054AFB3}"/>
              </a:ext>
            </a:extLst>
          </p:cNvPr>
          <p:cNvSpPr>
            <a:spLocks noGrp="1"/>
          </p:cNvSpPr>
          <p:nvPr>
            <p:ph type="dt" sz="half" idx="10"/>
          </p:nvPr>
        </p:nvSpPr>
        <p:spPr/>
        <p:txBody>
          <a:bodyPr/>
          <a:lstStyle/>
          <a:p>
            <a:pPr rtl="0"/>
            <a:fld id="{9A48AAC1-8B74-4EE6-9B7A-D8C2183B6272}" type="datetime1">
              <a:rPr lang="it-IT" smtClean="0"/>
              <a:t>08/12/2021</a:t>
            </a:fld>
            <a:endParaRPr lang="en-US"/>
          </a:p>
        </p:txBody>
      </p:sp>
    </p:spTree>
    <p:extLst>
      <p:ext uri="{BB962C8B-B14F-4D97-AF65-F5344CB8AC3E}">
        <p14:creationId xmlns:p14="http://schemas.microsoft.com/office/powerpoint/2010/main" val="338285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D2ECF5-C9AE-49DE-AF78-6D3FDC8B5D4E}"/>
              </a:ext>
            </a:extLst>
          </p:cNvPr>
          <p:cNvSpPr>
            <a:spLocks noGrp="1"/>
          </p:cNvSpPr>
          <p:nvPr>
            <p:ph type="title"/>
          </p:nvPr>
        </p:nvSpPr>
        <p:spPr/>
        <p:txBody>
          <a:bodyPr/>
          <a:lstStyle/>
          <a:p>
            <a:r>
              <a:rPr lang="it-IT" dirty="0"/>
              <a:t>Piccarda Donati, la vita</a:t>
            </a:r>
          </a:p>
        </p:txBody>
      </p:sp>
      <p:sp>
        <p:nvSpPr>
          <p:cNvPr id="3" name="Segnaposto contenuto 2">
            <a:extLst>
              <a:ext uri="{FF2B5EF4-FFF2-40B4-BE49-F238E27FC236}">
                <a16:creationId xmlns:a16="http://schemas.microsoft.com/office/drawing/2014/main" id="{78AD1439-2EE7-49D8-99D1-21041EF15F31}"/>
              </a:ext>
            </a:extLst>
          </p:cNvPr>
          <p:cNvSpPr>
            <a:spLocks noGrp="1"/>
          </p:cNvSpPr>
          <p:nvPr>
            <p:ph idx="1"/>
          </p:nvPr>
        </p:nvSpPr>
        <p:spPr/>
        <p:txBody>
          <a:bodyPr/>
          <a:lstStyle/>
          <a:p>
            <a:pPr marL="0" indent="0">
              <a:buNone/>
            </a:pPr>
            <a:r>
              <a:rPr lang="it-IT" sz="2200" dirty="0">
                <a:latin typeface="Arial" panose="020B0604020202020204" pitchFamily="34" charset="0"/>
                <a:cs typeface="Arial" panose="020B0604020202020204" pitchFamily="34" charset="0"/>
              </a:rPr>
              <a:t>Della vita di Piccarda non sappiamo molto di più di quanto ci riferisce Dante.</a:t>
            </a:r>
            <a:r>
              <a:rPr lang="it-IT" sz="2200" b="0" i="0" dirty="0">
                <a:effectLst/>
                <a:latin typeface="Arial" panose="020B0604020202020204" pitchFamily="34" charset="0"/>
                <a:cs typeface="Arial" panose="020B0604020202020204" pitchFamily="34" charset="0"/>
              </a:rPr>
              <a:t> </a:t>
            </a:r>
            <a:br>
              <a:rPr lang="it-IT" sz="2200" b="0" i="0" dirty="0">
                <a:effectLst/>
                <a:latin typeface="Arial" panose="020B0604020202020204" pitchFamily="34" charset="0"/>
                <a:cs typeface="Arial" panose="020B0604020202020204" pitchFamily="34" charset="0"/>
              </a:rPr>
            </a:br>
            <a:r>
              <a:rPr lang="it-IT" sz="2200" b="0" i="0" dirty="0">
                <a:effectLst/>
                <a:latin typeface="Arial" panose="020B0604020202020204" pitchFamily="34" charset="0"/>
                <a:cs typeface="Arial" panose="020B0604020202020204" pitchFamily="34" charset="0"/>
              </a:rPr>
              <a:t>Figlia di Simone Donati e sorella di </a:t>
            </a:r>
            <a:r>
              <a:rPr lang="it-IT" sz="2200" b="0" i="0" strike="noStrike"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Forese</a:t>
            </a:r>
            <a:r>
              <a:rPr lang="it-IT" sz="2200" b="0" i="0" dirty="0">
                <a:effectLst/>
                <a:latin typeface="Arial" panose="020B0604020202020204" pitchFamily="34" charset="0"/>
                <a:cs typeface="Arial" panose="020B0604020202020204" pitchFamily="34" charset="0"/>
              </a:rPr>
              <a:t> e </a:t>
            </a:r>
            <a:r>
              <a:rPr lang="it-IT" sz="2200" b="0" i="0" strike="noStrike"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Corso</a:t>
            </a:r>
            <a:r>
              <a:rPr lang="it-IT" sz="2200" b="0" i="0" dirty="0">
                <a:effectLst/>
                <a:latin typeface="Arial" panose="020B0604020202020204" pitchFamily="34" charset="0"/>
                <a:cs typeface="Arial" panose="020B0604020202020204" pitchFamily="34" charset="0"/>
              </a:rPr>
              <a:t>, giovinetta pia e religiosissima, entrò </a:t>
            </a:r>
            <a:r>
              <a:rPr lang="it-IT" sz="2200" dirty="0">
                <a:latin typeface="Arial" panose="020B0604020202020204" pitchFamily="34" charset="0"/>
                <a:cs typeface="Arial" panose="020B0604020202020204" pitchFamily="34" charset="0"/>
              </a:rPr>
              <a:t>nel </a:t>
            </a:r>
            <a:r>
              <a:rPr lang="it-IT" sz="2200" b="0" i="0" dirty="0">
                <a:effectLst/>
                <a:latin typeface="Arial" panose="020B0604020202020204" pitchFamily="34" charset="0"/>
                <a:cs typeface="Arial" panose="020B0604020202020204" pitchFamily="34" charset="0"/>
              </a:rPr>
              <a:t>convento di S. Chiara a </a:t>
            </a:r>
            <a:r>
              <a:rPr lang="it-IT" sz="2200" b="0" i="0" strike="noStrike"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Firenze</a:t>
            </a:r>
            <a:r>
              <a:rPr lang="it-IT" sz="2200" b="0" i="0" dirty="0">
                <a:effectLst/>
                <a:latin typeface="Arial" panose="020B0604020202020204" pitchFamily="34" charset="0"/>
                <a:cs typeface="Arial" panose="020B0604020202020204" pitchFamily="34" charset="0"/>
              </a:rPr>
              <a:t> per farsi monaca.</a:t>
            </a:r>
          </a:p>
          <a:p>
            <a:pPr marL="0" indent="0">
              <a:buNone/>
            </a:pPr>
            <a:r>
              <a:rPr lang="it-IT" sz="2200" dirty="0">
                <a:latin typeface="Arial" panose="020B0604020202020204" pitchFamily="34" charset="0"/>
                <a:cs typeface="Arial" panose="020B0604020202020204" pitchFamily="34" charset="0"/>
              </a:rPr>
              <a:t>Piccarda, fatta uscire con la forza dal convento dell’Ordine delle Clarisse nel quale aveva scelto di rinchiudersi prendendo come sposo Cristo, fu costretta dal fratello Corso Donati, tra il 1283 e il 1293, a sposare un ricco rampollo, Rossellino della Tosa, uno dei Neri più facinorosi. Si dice che provvidenzialmente morì di lebbra prima che le nozze fossero consumate, ma si suppone sia solamente una leggenda.</a:t>
            </a:r>
          </a:p>
          <a:p>
            <a:endParaRPr lang="it-IT" dirty="0"/>
          </a:p>
        </p:txBody>
      </p:sp>
      <p:sp>
        <p:nvSpPr>
          <p:cNvPr id="4" name="Segnaposto data 3">
            <a:extLst>
              <a:ext uri="{FF2B5EF4-FFF2-40B4-BE49-F238E27FC236}">
                <a16:creationId xmlns:a16="http://schemas.microsoft.com/office/drawing/2014/main" id="{807DEF52-9E61-4484-A238-59DF079E823E}"/>
              </a:ext>
            </a:extLst>
          </p:cNvPr>
          <p:cNvSpPr>
            <a:spLocks noGrp="1"/>
          </p:cNvSpPr>
          <p:nvPr>
            <p:ph type="dt" sz="half" idx="10"/>
          </p:nvPr>
        </p:nvSpPr>
        <p:spPr/>
        <p:txBody>
          <a:bodyPr/>
          <a:lstStyle/>
          <a:p>
            <a:pPr rtl="0"/>
            <a:fld id="{0FFEEA0C-1FCD-40E6-A1D4-23BFBD0CE371}" type="datetime1">
              <a:rPr lang="it-IT" smtClean="0"/>
              <a:t>08/12/2021</a:t>
            </a:fld>
            <a:endParaRPr lang="en-US"/>
          </a:p>
        </p:txBody>
      </p:sp>
    </p:spTree>
    <p:extLst>
      <p:ext uri="{BB962C8B-B14F-4D97-AF65-F5344CB8AC3E}">
        <p14:creationId xmlns:p14="http://schemas.microsoft.com/office/powerpoint/2010/main" val="297603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82308B-0885-42AF-89B2-45181941D626}"/>
              </a:ext>
            </a:extLst>
          </p:cNvPr>
          <p:cNvSpPr>
            <a:spLocks noGrp="1"/>
          </p:cNvSpPr>
          <p:nvPr>
            <p:ph type="title"/>
          </p:nvPr>
        </p:nvSpPr>
        <p:spPr/>
        <p:txBody>
          <a:bodyPr/>
          <a:lstStyle/>
          <a:p>
            <a:r>
              <a:rPr lang="it-IT" dirty="0"/>
              <a:t>La donna nel passato…</a:t>
            </a:r>
          </a:p>
        </p:txBody>
      </p:sp>
      <p:sp>
        <p:nvSpPr>
          <p:cNvPr id="3" name="Segnaposto contenuto 2">
            <a:extLst>
              <a:ext uri="{FF2B5EF4-FFF2-40B4-BE49-F238E27FC236}">
                <a16:creationId xmlns:a16="http://schemas.microsoft.com/office/drawing/2014/main" id="{A35D5158-84F5-401E-9FDC-78207436CE6E}"/>
              </a:ext>
            </a:extLst>
          </p:cNvPr>
          <p:cNvSpPr>
            <a:spLocks noGrp="1"/>
          </p:cNvSpPr>
          <p:nvPr>
            <p:ph idx="1"/>
          </p:nvPr>
        </p:nvSpPr>
        <p:spPr/>
        <p:txBody>
          <a:bodyPr>
            <a:normAutofit lnSpcReduction="10000"/>
          </a:bodyPr>
          <a:lstStyle/>
          <a:p>
            <a:pPr marL="0" indent="0">
              <a:buNone/>
            </a:pPr>
            <a:r>
              <a:rPr lang="it-IT" sz="1700" dirty="0">
                <a:solidFill>
                  <a:srgbClr val="333333"/>
                </a:solidFill>
                <a:effectLst/>
                <a:ea typeface="Calibri" panose="020F0502020204030204" pitchFamily="34" charset="0"/>
                <a:cs typeface="Times New Roman" panose="02020603050405020304" pitchFamily="18" charset="0"/>
              </a:rPr>
              <a:t>La società medievale era caratterizzata da un atteggiamento marcatamente maschilista: gli uomini si occupavano della guerra, del commercio, della vita religiosa, mentre la donna era relegata in uno stato di subalternità, con un destino che la costringeva ad essere sottomessa prima al padre e poi al marito oppure a Dio quando veniva, invece, destinata alla vita monastica</a:t>
            </a:r>
          </a:p>
          <a:p>
            <a:pPr marL="0" indent="0">
              <a:buNone/>
            </a:pPr>
            <a:r>
              <a:rPr lang="it-IT" sz="1700" dirty="0">
                <a:solidFill>
                  <a:srgbClr val="222222"/>
                </a:solidFill>
                <a:effectLst/>
                <a:ea typeface="Calibri" panose="020F0502020204030204" pitchFamily="34" charset="0"/>
                <a:cs typeface="Times New Roman" panose="02020603050405020304" pitchFamily="18" charset="0"/>
              </a:rPr>
              <a:t>Il suo destino era il matrimonio che spesso era considerato come un contratto, utile per</a:t>
            </a:r>
            <a:r>
              <a:rPr lang="it-IT" sz="1700" dirty="0">
                <a:ea typeface="Calibri" panose="020F0502020204030204" pitchFamily="34" charset="0"/>
                <a:cs typeface="Times New Roman" panose="02020603050405020304" pitchFamily="18" charset="0"/>
              </a:rPr>
              <a:t> </a:t>
            </a:r>
            <a:r>
              <a:rPr lang="it-IT" sz="1700" dirty="0">
                <a:solidFill>
                  <a:srgbClr val="222222"/>
                </a:solidFill>
                <a:effectLst/>
                <a:ea typeface="Times New Roman" panose="02020603050405020304" pitchFamily="18" charset="0"/>
              </a:rPr>
              <a:t>delle famiglie benestanti o nobili erano spesso per le loro famiglie una preziosa merce di scambio. Il matrimonio serviva a sancire un’alleanza tra due famiglie potenti oppure a interrompere catene di odi e di vendette.</a:t>
            </a:r>
            <a:endParaRPr lang="it-IT" sz="1700" dirty="0">
              <a:effectLst/>
              <a:ea typeface="Times New Roman" panose="02020603050405020304" pitchFamily="18" charset="0"/>
            </a:endParaRPr>
          </a:p>
          <a:p>
            <a:pPr marL="0" indent="0">
              <a:lnSpc>
                <a:spcPct val="107000"/>
              </a:lnSpc>
              <a:spcAft>
                <a:spcPts val="800"/>
              </a:spcAft>
              <a:buNone/>
            </a:pPr>
            <a:r>
              <a:rPr lang="it-IT" sz="1700" dirty="0">
                <a:solidFill>
                  <a:srgbClr val="333333"/>
                </a:solidFill>
                <a:effectLst/>
                <a:ea typeface="Calibri" panose="020F0502020204030204" pitchFamily="34" charset="0"/>
                <a:cs typeface="Times New Roman" panose="02020603050405020304" pitchFamily="18" charset="0"/>
              </a:rPr>
              <a:t>Le nozze, sia per i nobili che per gli appartenenti alle classi meno abbienti, erano concepite quasi come un contratto e  la donna come «merce di scambio», normalmente, erano i genitori a decidere e non gli sposi. Ci si sposava ad un’età di circa 16-18 anni e, una volta divenute madri, le donne avevano come unica possibilità quella di prendersi cura dei figli e della casa, spesso in assenza dei mariti.</a:t>
            </a:r>
            <a:endParaRPr lang="it-IT" sz="1700" dirty="0">
              <a:effectLst/>
              <a:ea typeface="Calibri" panose="020F0502020204030204" pitchFamily="34" charset="0"/>
              <a:cs typeface="Times New Roman" panose="02020603050405020304" pitchFamily="18" charset="0"/>
            </a:endParaRPr>
          </a:p>
          <a:p>
            <a:endParaRPr lang="it-IT" dirty="0"/>
          </a:p>
        </p:txBody>
      </p:sp>
      <p:sp>
        <p:nvSpPr>
          <p:cNvPr id="4" name="Segnaposto data 3">
            <a:extLst>
              <a:ext uri="{FF2B5EF4-FFF2-40B4-BE49-F238E27FC236}">
                <a16:creationId xmlns:a16="http://schemas.microsoft.com/office/drawing/2014/main" id="{00ACA70B-FCDD-404E-ACD2-3AA81B7987AE}"/>
              </a:ext>
            </a:extLst>
          </p:cNvPr>
          <p:cNvSpPr>
            <a:spLocks noGrp="1"/>
          </p:cNvSpPr>
          <p:nvPr>
            <p:ph type="dt" sz="half" idx="10"/>
          </p:nvPr>
        </p:nvSpPr>
        <p:spPr/>
        <p:txBody>
          <a:bodyPr/>
          <a:lstStyle/>
          <a:p>
            <a:pPr rtl="0"/>
            <a:fld id="{0FFEEA0C-1FCD-40E6-A1D4-23BFBD0CE371}" type="datetime1">
              <a:rPr lang="it-IT" smtClean="0"/>
              <a:t>08/12/2021</a:t>
            </a:fld>
            <a:endParaRPr lang="en-US"/>
          </a:p>
        </p:txBody>
      </p:sp>
    </p:spTree>
    <p:extLst>
      <p:ext uri="{BB962C8B-B14F-4D97-AF65-F5344CB8AC3E}">
        <p14:creationId xmlns:p14="http://schemas.microsoft.com/office/powerpoint/2010/main" val="1230994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10B4D6-7361-4B6D-9ABD-4235A601ADEA}"/>
              </a:ext>
            </a:extLst>
          </p:cNvPr>
          <p:cNvSpPr>
            <a:spLocks noGrp="1"/>
          </p:cNvSpPr>
          <p:nvPr>
            <p:ph type="title"/>
          </p:nvPr>
        </p:nvSpPr>
        <p:spPr/>
        <p:txBody>
          <a:bodyPr/>
          <a:lstStyle/>
          <a:p>
            <a:r>
              <a:rPr lang="it-IT" dirty="0"/>
              <a:t>…nel presente delle società più avanzate</a:t>
            </a:r>
          </a:p>
        </p:txBody>
      </p:sp>
      <p:sp>
        <p:nvSpPr>
          <p:cNvPr id="3" name="Segnaposto contenuto 2">
            <a:extLst>
              <a:ext uri="{FF2B5EF4-FFF2-40B4-BE49-F238E27FC236}">
                <a16:creationId xmlns:a16="http://schemas.microsoft.com/office/drawing/2014/main" id="{37836C89-E960-4861-A0D0-0A608CB5F73A}"/>
              </a:ext>
            </a:extLst>
          </p:cNvPr>
          <p:cNvSpPr>
            <a:spLocks noGrp="1"/>
          </p:cNvSpPr>
          <p:nvPr>
            <p:ph idx="1"/>
          </p:nvPr>
        </p:nvSpPr>
        <p:spPr/>
        <p:txBody>
          <a:bodyPr>
            <a:normAutofit fontScale="70000" lnSpcReduction="20000"/>
          </a:bodyPr>
          <a:lstStyle/>
          <a:p>
            <a:pPr marL="0" indent="0">
              <a:buNone/>
            </a:pPr>
            <a:r>
              <a:rPr lang="it-IT" sz="2300" kern="1200" dirty="0">
                <a:solidFill>
                  <a:srgbClr val="000000"/>
                </a:solidFill>
                <a:effectLst/>
                <a:ea typeface="Times New Roman" panose="02020603050405020304" pitchFamily="18" charset="0"/>
              </a:rPr>
              <a:t>Per la legislazione dei Paesi più avanzati nel rispetto dei diritti umani tutti i cittadini hanno pari dignità sociale e sono tutti uguali davanti alla legge, senza distinzione di razza, di sesso, di lingua, di religione, di opinioni politiche, di condizioni personali e sociali. Questo è quanto detto dalle leggi ma è noto che non sempre quanto affermato viene rispettato. In alcuni casi, la donna non ha pari possibilità lavorative rispetto all’uomo o addirittura è ancora vista come un oggetto di proprietà dell’uomo.</a:t>
            </a:r>
          </a:p>
          <a:p>
            <a:pPr marL="0" indent="0">
              <a:buNone/>
            </a:pPr>
            <a:r>
              <a:rPr lang="it-IT" sz="2300" dirty="0">
                <a:solidFill>
                  <a:srgbClr val="000000"/>
                </a:solidFill>
                <a:ea typeface="Times New Roman" panose="02020603050405020304" pitchFamily="18" charset="0"/>
              </a:rPr>
              <a:t>È  sempre in aumento, inoltre, il numero di donne che denunciano di aver subito violenza domestica, le quali, però, spesso vengono ignorate.</a:t>
            </a:r>
            <a:endParaRPr lang="it-IT" sz="2300" kern="1200" dirty="0">
              <a:solidFill>
                <a:srgbClr val="000000"/>
              </a:solidFill>
              <a:effectLst/>
              <a:ea typeface="Times New Roman" panose="02020603050405020304" pitchFamily="18" charset="0"/>
            </a:endParaRPr>
          </a:p>
          <a:p>
            <a:pPr marL="0" indent="0">
              <a:buNone/>
            </a:pPr>
            <a:r>
              <a:rPr lang="it-IT" sz="2300" kern="1200" dirty="0">
                <a:solidFill>
                  <a:srgbClr val="000000"/>
                </a:solidFill>
                <a:effectLst/>
                <a:ea typeface="Times New Roman" panose="02020603050405020304" pitchFamily="18" charset="0"/>
              </a:rPr>
              <a:t>Anche in ambito lavorativo le donne non godono di eguali diritti rispetto agli uomini: in Italia, ad esempio, esiste una disparità salariale, di stipendi, di soldi guadagnati con il lavoro, davvero incredibile, a danno delle donne. </a:t>
            </a:r>
          </a:p>
          <a:p>
            <a:pPr marL="0" indent="0">
              <a:buNone/>
            </a:pPr>
            <a:r>
              <a:rPr lang="it-IT" sz="2300" kern="1200" dirty="0">
                <a:solidFill>
                  <a:srgbClr val="000000"/>
                </a:solidFill>
                <a:effectLst/>
                <a:ea typeface="Times New Roman" panose="02020603050405020304" pitchFamily="18" charset="0"/>
                <a:cs typeface="Times New Roman" panose="02020603050405020304" pitchFamily="18" charset="0"/>
              </a:rPr>
              <a:t>Inoltre in caso di gravidanza, possono rischiare di perdere il lavoro o il più delle volte sono costrette a lasciarlo per accudire al nascituro, senza essere sostenute con servizi adeguati.</a:t>
            </a:r>
            <a:endParaRPr lang="it-IT" sz="23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it-IT" sz="2300" dirty="0">
                <a:effectLst/>
                <a:ea typeface="Calibri" panose="020F0502020204030204" pitchFamily="34" charset="0"/>
                <a:cs typeface="Times New Roman" panose="02020603050405020304" pitchFamily="18" charset="0"/>
              </a:rPr>
              <a:t> </a:t>
            </a:r>
          </a:p>
          <a:p>
            <a:endParaRPr lang="it-IT" sz="1600" kern="1200" dirty="0">
              <a:solidFill>
                <a:srgbClr val="000000"/>
              </a:solidFill>
              <a:effectLst/>
              <a:latin typeface="Calibri Light" panose="020F0302020204030204" pitchFamily="34" charset="0"/>
              <a:ea typeface="Times New Roman" panose="02020603050405020304" pitchFamily="18" charset="0"/>
            </a:endParaRPr>
          </a:p>
          <a:p>
            <a:pPr marL="0" indent="0">
              <a:buNone/>
            </a:pPr>
            <a:endParaRPr lang="it-IT" dirty="0"/>
          </a:p>
        </p:txBody>
      </p:sp>
      <p:sp>
        <p:nvSpPr>
          <p:cNvPr id="4" name="Segnaposto data 3">
            <a:extLst>
              <a:ext uri="{FF2B5EF4-FFF2-40B4-BE49-F238E27FC236}">
                <a16:creationId xmlns:a16="http://schemas.microsoft.com/office/drawing/2014/main" id="{EE870301-7D15-4FAF-AF07-688419107122}"/>
              </a:ext>
            </a:extLst>
          </p:cNvPr>
          <p:cNvSpPr>
            <a:spLocks noGrp="1"/>
          </p:cNvSpPr>
          <p:nvPr>
            <p:ph type="dt" sz="half" idx="10"/>
          </p:nvPr>
        </p:nvSpPr>
        <p:spPr/>
        <p:txBody>
          <a:bodyPr/>
          <a:lstStyle/>
          <a:p>
            <a:pPr rtl="0"/>
            <a:fld id="{0FFEEA0C-1FCD-40E6-A1D4-23BFBD0CE371}" type="datetime1">
              <a:rPr lang="it-IT" smtClean="0"/>
              <a:t>08/12/2021</a:t>
            </a:fld>
            <a:endParaRPr lang="en-US"/>
          </a:p>
        </p:txBody>
      </p:sp>
    </p:spTree>
    <p:extLst>
      <p:ext uri="{BB962C8B-B14F-4D97-AF65-F5344CB8AC3E}">
        <p14:creationId xmlns:p14="http://schemas.microsoft.com/office/powerpoint/2010/main" val="223361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DB1E69-42AE-4C42-AF9E-5FA694EE019F}"/>
              </a:ext>
            </a:extLst>
          </p:cNvPr>
          <p:cNvSpPr>
            <a:spLocks noGrp="1"/>
          </p:cNvSpPr>
          <p:nvPr>
            <p:ph type="title"/>
          </p:nvPr>
        </p:nvSpPr>
        <p:spPr/>
        <p:txBody>
          <a:bodyPr/>
          <a:lstStyle/>
          <a:p>
            <a:r>
              <a:rPr lang="it-IT" dirty="0"/>
              <a:t>… e in quelle meno avanzate</a:t>
            </a:r>
          </a:p>
        </p:txBody>
      </p:sp>
      <p:sp>
        <p:nvSpPr>
          <p:cNvPr id="3" name="Segnaposto contenuto 2">
            <a:extLst>
              <a:ext uri="{FF2B5EF4-FFF2-40B4-BE49-F238E27FC236}">
                <a16:creationId xmlns:a16="http://schemas.microsoft.com/office/drawing/2014/main" id="{AEEFEF9A-DF21-4249-8091-C7206B0FF676}"/>
              </a:ext>
            </a:extLst>
          </p:cNvPr>
          <p:cNvSpPr>
            <a:spLocks noGrp="1"/>
          </p:cNvSpPr>
          <p:nvPr>
            <p:ph idx="1"/>
          </p:nvPr>
        </p:nvSpPr>
        <p:spPr/>
        <p:txBody>
          <a:bodyPr>
            <a:normAutofit fontScale="92500" lnSpcReduction="10000"/>
          </a:bodyPr>
          <a:lstStyle/>
          <a:p>
            <a:pPr>
              <a:lnSpc>
                <a:spcPct val="107000"/>
              </a:lnSpc>
              <a:spcAft>
                <a:spcPts val="800"/>
              </a:spcAft>
            </a:pPr>
            <a:r>
              <a:rPr lang="it-IT" sz="1900" dirty="0">
                <a:effectLst/>
                <a:ea typeface="Calibri" panose="020F0502020204030204" pitchFamily="34" charset="0"/>
                <a:cs typeface="Times New Roman" panose="02020603050405020304" pitchFamily="18" charset="0"/>
              </a:rPr>
              <a:t>In Africa: La condizione femminile in Africa non è riassumibile per grandi settori, non si può affermare, come fanno molti, che in Africa subsahariana le donne sono più rispettate rispetto alle donne dell’Africa centrale dove queste ultime devono giornalmente lottare per ottenere i diritti fondamentali. L’approccio al mondo femminile è vario e difforme in tutto il continente</a:t>
            </a:r>
          </a:p>
          <a:p>
            <a:pPr>
              <a:lnSpc>
                <a:spcPct val="107000"/>
              </a:lnSpc>
              <a:spcAft>
                <a:spcPts val="800"/>
              </a:spcAft>
            </a:pPr>
            <a:r>
              <a:rPr lang="it-IT" sz="1900" dirty="0">
                <a:effectLst/>
                <a:ea typeface="Calibri" panose="020F0502020204030204" pitchFamily="34" charset="0"/>
                <a:cs typeface="Times New Roman" panose="02020603050405020304" pitchFamily="18" charset="0"/>
              </a:rPr>
              <a:t> In Asia: In Asia la condizione della donna è preoccupante. La cultura asiatica è ancora fortemente improntata alla prevalenza dell’uomo e all’impedimento alla voce delle donne che, a volte, non godono neppure degli stessi diritti davanti alla legge. Le donne asiatiche non godono le stesse condizioni sociali, politiche ed economiche delle donne occidentali.</a:t>
            </a:r>
          </a:p>
          <a:p>
            <a:pPr>
              <a:lnSpc>
                <a:spcPct val="107000"/>
              </a:lnSpc>
              <a:spcAft>
                <a:spcPts val="800"/>
              </a:spcAft>
            </a:pPr>
            <a:r>
              <a:rPr lang="it-IT" sz="1900" dirty="0">
                <a:effectLst/>
                <a:ea typeface="Calibri" panose="020F0502020204030204" pitchFamily="34" charset="0"/>
                <a:cs typeface="Times New Roman" panose="02020603050405020304" pitchFamily="18" charset="0"/>
              </a:rPr>
              <a:t> In Sud America: secondo dati che l’Organizzazione Mondiale della Sanità è riuscita a raccogliere, in America Latina ci sono 160 mila casi di violenze l’anno, una media di 500 casi al giorno. Le donne latino-americane rappresentano meno del 35% del reddito nazionale pur essendo, la componente femminile, circa il 40% della forza lavoro.</a:t>
            </a:r>
          </a:p>
          <a:p>
            <a:pPr>
              <a:lnSpc>
                <a:spcPct val="107000"/>
              </a:lnSpc>
              <a:spcAft>
                <a:spcPts val="800"/>
              </a:spcAft>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it-IT" dirty="0"/>
          </a:p>
        </p:txBody>
      </p:sp>
      <p:sp>
        <p:nvSpPr>
          <p:cNvPr id="4" name="Segnaposto data 3">
            <a:extLst>
              <a:ext uri="{FF2B5EF4-FFF2-40B4-BE49-F238E27FC236}">
                <a16:creationId xmlns:a16="http://schemas.microsoft.com/office/drawing/2014/main" id="{E87764D9-A573-44C4-BC07-389C0190C717}"/>
              </a:ext>
            </a:extLst>
          </p:cNvPr>
          <p:cNvSpPr>
            <a:spLocks noGrp="1"/>
          </p:cNvSpPr>
          <p:nvPr>
            <p:ph type="dt" sz="half" idx="10"/>
          </p:nvPr>
        </p:nvSpPr>
        <p:spPr/>
        <p:txBody>
          <a:bodyPr/>
          <a:lstStyle/>
          <a:p>
            <a:pPr rtl="0"/>
            <a:fld id="{0FFEEA0C-1FCD-40E6-A1D4-23BFBD0CE371}" type="datetime1">
              <a:rPr lang="it-IT" smtClean="0"/>
              <a:t>08/12/2021</a:t>
            </a:fld>
            <a:endParaRPr lang="en-US"/>
          </a:p>
        </p:txBody>
      </p:sp>
    </p:spTree>
    <p:extLst>
      <p:ext uri="{BB962C8B-B14F-4D97-AF65-F5344CB8AC3E}">
        <p14:creationId xmlns:p14="http://schemas.microsoft.com/office/powerpoint/2010/main" val="70384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A2EBB-02D9-4DD3-A3C0-E8B6D8B11BD4}"/>
              </a:ext>
            </a:extLst>
          </p:cNvPr>
          <p:cNvSpPr>
            <a:spLocks noGrp="1"/>
          </p:cNvSpPr>
          <p:nvPr>
            <p:ph type="title"/>
          </p:nvPr>
        </p:nvSpPr>
        <p:spPr>
          <a:xfrm>
            <a:off x="1066800" y="466748"/>
            <a:ext cx="10058400" cy="1371600"/>
          </a:xfrm>
        </p:spPr>
        <p:txBody>
          <a:bodyPr/>
          <a:lstStyle/>
          <a:p>
            <a:r>
              <a:rPr lang="it-IT" dirty="0"/>
              <a:t>La Piccarda di ieri ci rimanda a Britney Spears oggi…</a:t>
            </a:r>
          </a:p>
        </p:txBody>
      </p:sp>
      <p:sp>
        <p:nvSpPr>
          <p:cNvPr id="3" name="Segnaposto contenuto 2">
            <a:extLst>
              <a:ext uri="{FF2B5EF4-FFF2-40B4-BE49-F238E27FC236}">
                <a16:creationId xmlns:a16="http://schemas.microsoft.com/office/drawing/2014/main" id="{79ADC0BF-BEEC-4A99-9C84-EF0AD5250401}"/>
              </a:ext>
            </a:extLst>
          </p:cNvPr>
          <p:cNvSpPr>
            <a:spLocks noGrp="1"/>
          </p:cNvSpPr>
          <p:nvPr>
            <p:ph idx="1"/>
          </p:nvPr>
        </p:nvSpPr>
        <p:spPr>
          <a:xfrm>
            <a:off x="1066800" y="1716258"/>
            <a:ext cx="10058400" cy="4499148"/>
          </a:xfrm>
        </p:spPr>
        <p:txBody>
          <a:bodyPr>
            <a:normAutofit fontScale="85000" lnSpcReduction="20000"/>
          </a:bodyPr>
          <a:lstStyle/>
          <a:p>
            <a:pPr marL="0" indent="0">
              <a:buNone/>
            </a:pPr>
            <a:r>
              <a:rPr lang="it-IT" sz="1800" dirty="0">
                <a:effectLst/>
                <a:ea typeface="Calibri" panose="020F0502020204030204" pitchFamily="34" charset="0"/>
                <a:cs typeface="Times New Roman" panose="02020603050405020304" pitchFamily="18" charset="0"/>
              </a:rPr>
              <a:t>La delicata vicenda di Britney Spears ha iniziato ad avere una certa risonanza mediatica lo scorso novembre, spinta dalla dagli hashtag #FreeBritney che, via social, ne hanno veicolato l’urgenza in ogni parte del mondo. Tramite il suo legale, Samuel </a:t>
            </a:r>
            <a:r>
              <a:rPr lang="it-IT" sz="1800" dirty="0" err="1">
                <a:effectLst/>
                <a:ea typeface="Calibri" panose="020F0502020204030204" pitchFamily="34" charset="0"/>
                <a:cs typeface="Times New Roman" panose="02020603050405020304" pitchFamily="18" charset="0"/>
              </a:rPr>
              <a:t>D.Ingham</a:t>
            </a:r>
            <a:r>
              <a:rPr lang="it-IT" sz="1800" dirty="0">
                <a:effectLst/>
                <a:ea typeface="Calibri" panose="020F0502020204030204" pitchFamily="34" charset="0"/>
                <a:cs typeface="Times New Roman" panose="02020603050405020304" pitchFamily="18" charset="0"/>
              </a:rPr>
              <a:t>, l’artista 39enne, confessò di essere letteralmente terrorizzata dal genitore, nominato suo tutore da quando, dieci anni prima, venne accertato il suo crollo mentale.</a:t>
            </a:r>
          </a:p>
          <a:p>
            <a:pPr marL="0" indent="0">
              <a:buNone/>
            </a:pPr>
            <a:r>
              <a:rPr lang="it-IT" sz="1800" dirty="0">
                <a:effectLst/>
                <a:ea typeface="Calibri" panose="020F0502020204030204" pitchFamily="34" charset="0"/>
                <a:cs typeface="Times New Roman" panose="02020603050405020304" pitchFamily="18" charset="0"/>
              </a:rPr>
              <a:t>I problemi della popstar erano noti al grande pubblico già dal 2007. La notizia della crisi nervosa della cantante si diffuse quando lei era in difficoltà a causa della battaglia legale per l’affido dei due figli con l’ex marito Kevin </a:t>
            </a:r>
            <a:r>
              <a:rPr lang="it-IT" sz="1800" dirty="0" err="1">
                <a:effectLst/>
                <a:ea typeface="Calibri" panose="020F0502020204030204" pitchFamily="34" charset="0"/>
                <a:cs typeface="Times New Roman" panose="02020603050405020304" pitchFamily="18" charset="0"/>
              </a:rPr>
              <a:t>Federline</a:t>
            </a:r>
            <a:r>
              <a:rPr lang="it-IT" sz="1800" dirty="0">
                <a:effectLst/>
                <a:ea typeface="Calibri" panose="020F0502020204030204" pitchFamily="34" charset="0"/>
                <a:cs typeface="Times New Roman" panose="02020603050405020304" pitchFamily="18" charset="0"/>
              </a:rPr>
              <a:t>. Spears venne allora internata in una struttura per la salute mentale e il padre ottenne la cosiddetta '</a:t>
            </a:r>
            <a:r>
              <a:rPr lang="it-IT" sz="1800" dirty="0" err="1">
                <a:effectLst/>
                <a:ea typeface="Calibri" panose="020F0502020204030204" pitchFamily="34" charset="0"/>
                <a:cs typeface="Times New Roman" panose="02020603050405020304" pitchFamily="18" charset="0"/>
              </a:rPr>
              <a:t>conservatorship</a:t>
            </a:r>
            <a:r>
              <a:rPr lang="it-IT" sz="1800" dirty="0">
                <a:effectLst/>
                <a:ea typeface="Calibri" panose="020F0502020204030204" pitchFamily="34" charset="0"/>
                <a:cs typeface="Times New Roman" panose="02020603050405020304" pitchFamily="18" charset="0"/>
              </a:rPr>
              <a:t>', ovvero un genere di tutela solitamente riservata a persone disabili o incapaci di intendere e di volere. Qualche anno dopo iniziarono a diffondersi le prime rimostranze di Britney, tese a denunciare come la coercizione del padre fosse pressoché totale e spaziasse dal controllo sull’uso del telefono cellulare alle persone da frequentare, dall’obbligo di esibirsi anche contro il suo volere allo sfruttamento economico necessario per saldare i conti di tutto il team coinvolto. Dei guadagni, lei poteva percepire solo una piccola parte, ovviamente – anche quella – decisa dal padre.</a:t>
            </a:r>
          </a:p>
          <a:p>
            <a:pPr marL="0" indent="0">
              <a:buNone/>
            </a:pPr>
            <a:r>
              <a:rPr lang="it-IT" sz="1800" dirty="0">
                <a:effectLst/>
                <a:ea typeface="Calibri" panose="020F0502020204030204" pitchFamily="34" charset="0"/>
                <a:cs typeface="Times New Roman" panose="02020603050405020304" pitchFamily="18" charset="0"/>
              </a:rPr>
              <a:t>In questo caso però la questione arriva a quello che pare un punto di svolta definitivo martedì 7 settembre: Jamie Spears, infatti, ha chiesto la fine della tutela sulla figlia Britney con un'istanza che ha comunicato l’intenzione di rinunciare al ruolo di supervisore della sua vita e delle finanze. Nelle carte che ha presentato recentemente al tribunale di Los Angeles, il 69enne ha scritto di desiderare solo il meglio per sua figlia che "ha diritto a che questa corte consideri seriamente se questa tutela non sia più necessaria. Se la signora Spears vuole porre fine alla tutela e crede di poter gestire la propria vita, il signor Spears crede che dovrebbe avere questa possibilità". </a:t>
            </a:r>
            <a:r>
              <a:rPr lang="it-IT" sz="1800" dirty="0">
                <a:ea typeface="Calibri" panose="020F0502020204030204" pitchFamily="34" charset="0"/>
                <a:cs typeface="Times New Roman" panose="02020603050405020304" pitchFamily="18" charset="0"/>
              </a:rPr>
              <a:t>Sarà un epilogo diverso da quello subito </a:t>
            </a:r>
            <a:r>
              <a:rPr lang="it-IT" sz="1800">
                <a:ea typeface="Calibri" panose="020F0502020204030204" pitchFamily="34" charset="0"/>
                <a:cs typeface="Times New Roman" panose="02020603050405020304" pitchFamily="18" charset="0"/>
              </a:rPr>
              <a:t>da Piccarda?</a:t>
            </a:r>
            <a:endParaRPr lang="it-IT" sz="1800" dirty="0">
              <a:effectLst/>
              <a:ea typeface="Calibri" panose="020F0502020204030204" pitchFamily="34" charset="0"/>
              <a:cs typeface="Times New Roman" panose="02020603050405020304" pitchFamily="18" charset="0"/>
            </a:endParaRPr>
          </a:p>
          <a:p>
            <a:pPr marL="0" indent="0">
              <a:buNone/>
            </a:pPr>
            <a:endParaRPr lang="it-IT" dirty="0"/>
          </a:p>
        </p:txBody>
      </p:sp>
      <p:sp>
        <p:nvSpPr>
          <p:cNvPr id="4" name="Segnaposto data 3">
            <a:extLst>
              <a:ext uri="{FF2B5EF4-FFF2-40B4-BE49-F238E27FC236}">
                <a16:creationId xmlns:a16="http://schemas.microsoft.com/office/drawing/2014/main" id="{354D29C5-6E2E-4C1B-B9B4-73F4ABD5043D}"/>
              </a:ext>
            </a:extLst>
          </p:cNvPr>
          <p:cNvSpPr>
            <a:spLocks noGrp="1"/>
          </p:cNvSpPr>
          <p:nvPr>
            <p:ph type="dt" sz="half" idx="10"/>
          </p:nvPr>
        </p:nvSpPr>
        <p:spPr/>
        <p:txBody>
          <a:bodyPr/>
          <a:lstStyle/>
          <a:p>
            <a:pPr rtl="0"/>
            <a:fld id="{0FFEEA0C-1FCD-40E6-A1D4-23BFBD0CE371}" type="datetime1">
              <a:rPr lang="it-IT" smtClean="0"/>
              <a:t>08/12/2021</a:t>
            </a:fld>
            <a:endParaRPr lang="en-US"/>
          </a:p>
        </p:txBody>
      </p:sp>
    </p:spTree>
    <p:extLst>
      <p:ext uri="{BB962C8B-B14F-4D97-AF65-F5344CB8AC3E}">
        <p14:creationId xmlns:p14="http://schemas.microsoft.com/office/powerpoint/2010/main" val="1958289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857_TF56410444" id="{9E32E7D9-E4D4-4E34-9CBF-5EF99946F492}" vid="{4EB8DC7B-672E-465F-9749-D0C21D91E9BB}"/>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{7135CBF7-FA42-47BA-A0BE-ACA5A4144E06}tf56410444_win32</Template>
  <TotalTime>70</TotalTime>
  <Words>1393</Words>
  <Application>Microsoft Office PowerPoint</Application>
  <PresentationFormat>Widescreen</PresentationFormat>
  <Paragraphs>45</Paragraphs>
  <Slides>8</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8</vt:i4>
      </vt:variant>
    </vt:vector>
  </HeadingPairs>
  <TitlesOfParts>
    <vt:vector size="16" baseType="lpstr">
      <vt:lpstr>Arial</vt:lpstr>
      <vt:lpstr>Arial</vt:lpstr>
      <vt:lpstr>Avenir Next LT Pro</vt:lpstr>
      <vt:lpstr>Avenir Next LT Pro Light</vt:lpstr>
      <vt:lpstr>Calibri</vt:lpstr>
      <vt:lpstr>Calibri Light</vt:lpstr>
      <vt:lpstr>Garamond</vt:lpstr>
      <vt:lpstr>SavonVTI</vt:lpstr>
      <vt:lpstr>Da Piccarda  alle donne di oggi </vt:lpstr>
      <vt:lpstr>La donna nel tempo e nelle culture</vt:lpstr>
      <vt:lpstr>Piccarda Donati nella Divina commedia </vt:lpstr>
      <vt:lpstr>Piccarda Donati, la vita</vt:lpstr>
      <vt:lpstr>La donna nel passato…</vt:lpstr>
      <vt:lpstr>…nel presente delle società più avanzate</vt:lpstr>
      <vt:lpstr>… e in quelle meno avanzate</vt:lpstr>
      <vt:lpstr>La Piccarda di ieri ci rimanda a Britney Spears oggi…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DONNE NELLA STORIA</dc:title>
  <dc:creator>giuseppina rendina</dc:creator>
  <cp:lastModifiedBy>silvia benatti</cp:lastModifiedBy>
  <cp:revision>3</cp:revision>
  <dcterms:created xsi:type="dcterms:W3CDTF">2021-12-06T14:32:27Z</dcterms:created>
  <dcterms:modified xsi:type="dcterms:W3CDTF">2021-12-08T18:53:16Z</dcterms:modified>
</cp:coreProperties>
</file>