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01656d3d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01656d3d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1656d3d3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1656d3d3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01656d3d3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01656d3d3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1656d3d3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01656d3d3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1656d3d3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01656d3d3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1656d3d3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01656d3d3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1656d3d3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1656d3d3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1656d3d38_1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01656d3d38_1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2000" y="286550"/>
            <a:ext cx="8520600" cy="50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sz="3000">
                <a:solidFill>
                  <a:srgbClr val="4A86E8"/>
                </a:solidFill>
              </a:rPr>
              <a:t>LE FIGURE FEMMINILI NEL PARADISO</a:t>
            </a:r>
            <a:endParaRPr sz="3000">
              <a:solidFill>
                <a:srgbClr val="4A86E8"/>
              </a:solidFill>
            </a:endParaRPr>
          </a:p>
        </p:txBody>
      </p:sp>
      <p:pic>
        <p:nvPicPr>
          <p:cNvPr id="55" name="Google Shape;55;p13"/>
          <p:cNvPicPr preferRelativeResize="0"/>
          <p:nvPr/>
        </p:nvPicPr>
        <p:blipFill>
          <a:blip r:embed="rId3">
            <a:alphaModFix/>
          </a:blip>
          <a:stretch>
            <a:fillRect/>
          </a:stretch>
        </p:blipFill>
        <p:spPr>
          <a:xfrm>
            <a:off x="224025" y="1069875"/>
            <a:ext cx="4347974" cy="3623308"/>
          </a:xfrm>
          <a:prstGeom prst="rect">
            <a:avLst/>
          </a:prstGeom>
          <a:noFill/>
          <a:ln>
            <a:noFill/>
          </a:ln>
        </p:spPr>
      </p:pic>
      <p:pic>
        <p:nvPicPr>
          <p:cNvPr id="56" name="Google Shape;56;p13"/>
          <p:cNvPicPr preferRelativeResize="0"/>
          <p:nvPr/>
        </p:nvPicPr>
        <p:blipFill>
          <a:blip r:embed="rId4">
            <a:alphaModFix/>
          </a:blip>
          <a:stretch>
            <a:fillRect/>
          </a:stretch>
        </p:blipFill>
        <p:spPr>
          <a:xfrm>
            <a:off x="5849425" y="791450"/>
            <a:ext cx="2925583" cy="4047250"/>
          </a:xfrm>
          <a:prstGeom prst="rect">
            <a:avLst/>
          </a:prstGeom>
          <a:noFill/>
          <a:ln>
            <a:noFill/>
          </a:ln>
        </p:spPr>
      </p:pic>
      <p:pic>
        <p:nvPicPr>
          <p:cNvPr id="57" name="Google Shape;57;p13"/>
          <p:cNvPicPr preferRelativeResize="0"/>
          <p:nvPr/>
        </p:nvPicPr>
        <p:blipFill rotWithShape="1">
          <a:blip r:embed="rId5">
            <a:alphaModFix/>
          </a:blip>
          <a:srcRect t="14662" b="19261"/>
          <a:stretch/>
        </p:blipFill>
        <p:spPr>
          <a:xfrm>
            <a:off x="3824825" y="1418388"/>
            <a:ext cx="2476500" cy="1762275"/>
          </a:xfrm>
          <a:prstGeom prst="rect">
            <a:avLst/>
          </a:prstGeom>
          <a:noFill/>
          <a:ln>
            <a:noFill/>
          </a:ln>
        </p:spPr>
      </p:pic>
      <p:sp>
        <p:nvSpPr>
          <p:cNvPr id="58" name="Google Shape;58;p13"/>
          <p:cNvSpPr txBox="1"/>
          <p:nvPr/>
        </p:nvSpPr>
        <p:spPr>
          <a:xfrm>
            <a:off x="312550" y="1132825"/>
            <a:ext cx="417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solidFill>
                  <a:schemeClr val="lt1"/>
                </a:solidFill>
              </a:rPr>
              <a:t>Susan Atkins</a:t>
            </a:r>
            <a:endParaRPr>
              <a:solidFill>
                <a:schemeClr val="lt1"/>
              </a:solidFill>
            </a:endParaRPr>
          </a:p>
        </p:txBody>
      </p:sp>
      <p:sp>
        <p:nvSpPr>
          <p:cNvPr id="59" name="Google Shape;59;p13"/>
          <p:cNvSpPr txBox="1"/>
          <p:nvPr/>
        </p:nvSpPr>
        <p:spPr>
          <a:xfrm>
            <a:off x="6014825" y="802800"/>
            <a:ext cx="1752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solidFill>
                  <a:schemeClr val="lt1"/>
                </a:solidFill>
              </a:rPr>
              <a:t>Cunizza da Romano</a:t>
            </a:r>
            <a:endParaRPr>
              <a:solidFill>
                <a:schemeClr val="lt1"/>
              </a:solidFill>
            </a:endParaRPr>
          </a:p>
        </p:txBody>
      </p:sp>
      <p:sp>
        <p:nvSpPr>
          <p:cNvPr id="60" name="Google Shape;60;p13"/>
          <p:cNvSpPr txBox="1"/>
          <p:nvPr/>
        </p:nvSpPr>
        <p:spPr>
          <a:xfrm>
            <a:off x="157600" y="4771000"/>
            <a:ext cx="479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dirty="0"/>
              <a:t>VG</a:t>
            </a:r>
            <a:endParaRPr dirty="0"/>
          </a:p>
          <a:p>
            <a:pPr marL="0" lvl="0" indent="0" algn="l"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0" y="462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it" sz="3020">
                <a:solidFill>
                  <a:srgbClr val="4A86E8"/>
                </a:solidFill>
              </a:rPr>
              <a:t>BIOGRAFIE</a:t>
            </a:r>
            <a:endParaRPr sz="3020">
              <a:solidFill>
                <a:srgbClr val="4A86E8"/>
              </a:solidFill>
            </a:endParaRPr>
          </a:p>
        </p:txBody>
      </p:sp>
      <p:sp>
        <p:nvSpPr>
          <p:cNvPr id="66" name="Google Shape;66;p14"/>
          <p:cNvSpPr txBox="1"/>
          <p:nvPr/>
        </p:nvSpPr>
        <p:spPr>
          <a:xfrm>
            <a:off x="4754325" y="978600"/>
            <a:ext cx="4289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p>
        </p:txBody>
      </p:sp>
      <p:sp>
        <p:nvSpPr>
          <p:cNvPr id="67" name="Google Shape;67;p14"/>
          <p:cNvSpPr txBox="1"/>
          <p:nvPr/>
        </p:nvSpPr>
        <p:spPr>
          <a:xfrm>
            <a:off x="1105700" y="863000"/>
            <a:ext cx="333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 name="Google Shape;68;p14"/>
          <p:cNvSpPr txBox="1"/>
          <p:nvPr/>
        </p:nvSpPr>
        <p:spPr>
          <a:xfrm>
            <a:off x="106350" y="618975"/>
            <a:ext cx="3704700" cy="434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500" b="1" dirty="0">
                <a:latin typeface="Times New Roman"/>
                <a:ea typeface="Times New Roman"/>
                <a:cs typeface="Times New Roman"/>
                <a:sym typeface="Times New Roman"/>
              </a:rPr>
              <a:t>SUSAN ATKINS</a:t>
            </a:r>
            <a:r>
              <a:rPr lang="it" sz="1500" dirty="0">
                <a:latin typeface="Times New Roman"/>
                <a:ea typeface="Times New Roman"/>
                <a:cs typeface="Times New Roman"/>
                <a:sym typeface="Times New Roman"/>
              </a:rPr>
              <a:t> è nata il 7 maggio 1948 in California. </a:t>
            </a:r>
            <a:endParaRPr sz="1500" dirty="0">
              <a:latin typeface="Times New Roman"/>
              <a:ea typeface="Times New Roman"/>
              <a:cs typeface="Times New Roman"/>
              <a:sym typeface="Times New Roman"/>
            </a:endParaRPr>
          </a:p>
          <a:p>
            <a:pPr marL="0" lvl="0" indent="0" algn="l" rtl="0">
              <a:spcBef>
                <a:spcPts val="0"/>
              </a:spcBef>
              <a:spcAft>
                <a:spcPts val="0"/>
              </a:spcAft>
              <a:buNone/>
            </a:pPr>
            <a:r>
              <a:rPr lang="it" sz="1500" dirty="0">
                <a:latin typeface="Times New Roman"/>
                <a:ea typeface="Times New Roman"/>
                <a:cs typeface="Times New Roman"/>
                <a:sym typeface="Times New Roman"/>
              </a:rPr>
              <a:t>-abbandonò la scuola superiore;</a:t>
            </a:r>
            <a:endParaRPr sz="1500" dirty="0">
              <a:latin typeface="Times New Roman"/>
              <a:ea typeface="Times New Roman"/>
              <a:cs typeface="Times New Roman"/>
              <a:sym typeface="Times New Roman"/>
            </a:endParaRPr>
          </a:p>
          <a:p>
            <a:pPr marL="0" lvl="0" indent="0" algn="l" rtl="0">
              <a:spcBef>
                <a:spcPts val="0"/>
              </a:spcBef>
              <a:spcAft>
                <a:spcPts val="0"/>
              </a:spcAft>
              <a:buNone/>
            </a:pPr>
            <a:r>
              <a:rPr lang="it" sz="1500" dirty="0">
                <a:latin typeface="Times New Roman"/>
                <a:ea typeface="Times New Roman"/>
                <a:cs typeface="Times New Roman"/>
                <a:sym typeface="Times New Roman"/>
              </a:rPr>
              <a:t>-perse la madre e venne abbandonata dal padre. </a:t>
            </a:r>
            <a:endParaRPr sz="1500" dirty="0">
              <a:latin typeface="Times New Roman"/>
              <a:ea typeface="Times New Roman"/>
              <a:cs typeface="Times New Roman"/>
              <a:sym typeface="Times New Roman"/>
            </a:endParaRPr>
          </a:p>
          <a:p>
            <a:pPr marL="0" lvl="0" indent="0" algn="l" rtl="0">
              <a:spcBef>
                <a:spcPts val="0"/>
              </a:spcBef>
              <a:spcAft>
                <a:spcPts val="0"/>
              </a:spcAft>
              <a:buNone/>
            </a:pPr>
            <a:r>
              <a:rPr lang="it" sz="1500" dirty="0">
                <a:latin typeface="Times New Roman"/>
                <a:ea typeface="Times New Roman"/>
                <a:cs typeface="Times New Roman"/>
                <a:sym typeface="Times New Roman"/>
              </a:rPr>
              <a:t>-Nel 1966 sorsero nella vita della giovane i primi problemi con la legge: fu arrestata per possesso di armi illegale.</a:t>
            </a:r>
            <a:endParaRPr sz="1500" dirty="0">
              <a:latin typeface="Times New Roman"/>
              <a:ea typeface="Times New Roman"/>
              <a:cs typeface="Times New Roman"/>
              <a:sym typeface="Times New Roman"/>
            </a:endParaRPr>
          </a:p>
          <a:p>
            <a:pPr marL="0" lvl="0" indent="0" algn="l" rtl="0">
              <a:spcBef>
                <a:spcPts val="0"/>
              </a:spcBef>
              <a:spcAft>
                <a:spcPts val="0"/>
              </a:spcAft>
              <a:buNone/>
            </a:pPr>
            <a:r>
              <a:rPr lang="it" sz="1500" dirty="0">
                <a:latin typeface="Times New Roman"/>
                <a:ea typeface="Times New Roman"/>
                <a:cs typeface="Times New Roman"/>
                <a:sym typeface="Times New Roman"/>
              </a:rPr>
              <a:t>-Nel 1967 Susan Atkins incontrò e iniziò a far parte della “famiglia” di Charles Manson;</a:t>
            </a:r>
            <a:endParaRPr sz="1500" dirty="0">
              <a:latin typeface="Times New Roman"/>
              <a:ea typeface="Times New Roman"/>
              <a:cs typeface="Times New Roman"/>
              <a:sym typeface="Times New Roman"/>
            </a:endParaRPr>
          </a:p>
          <a:p>
            <a:pPr marL="0" lvl="0" indent="0" algn="l" rtl="0">
              <a:spcBef>
                <a:spcPts val="0"/>
              </a:spcBef>
              <a:spcAft>
                <a:spcPts val="0"/>
              </a:spcAft>
              <a:buNone/>
            </a:pPr>
            <a:r>
              <a:rPr lang="it" sz="1500" dirty="0">
                <a:latin typeface="Times New Roman"/>
                <a:ea typeface="Times New Roman"/>
                <a:cs typeface="Times New Roman"/>
                <a:sym typeface="Times New Roman"/>
              </a:rPr>
              <a:t>-nel 1971, la donna fu dichiarata colpevole e condannata a morte; tuttavia, in California, esattamente nel 1972, fu vietata la pena di morte perciò la sentenza si tramutò in ergastolo. </a:t>
            </a:r>
            <a:endParaRPr sz="1500" dirty="0">
              <a:latin typeface="Times New Roman"/>
              <a:ea typeface="Times New Roman"/>
              <a:cs typeface="Times New Roman"/>
              <a:sym typeface="Times New Roman"/>
            </a:endParaRPr>
          </a:p>
          <a:p>
            <a:pPr marL="0" lvl="0" indent="0" algn="l" rtl="0">
              <a:spcBef>
                <a:spcPts val="0"/>
              </a:spcBef>
              <a:spcAft>
                <a:spcPts val="0"/>
              </a:spcAft>
              <a:buNone/>
            </a:pPr>
            <a:r>
              <a:rPr lang="it" sz="1500" dirty="0">
                <a:latin typeface="Times New Roman"/>
                <a:ea typeface="Times New Roman"/>
                <a:cs typeface="Times New Roman"/>
                <a:sym typeface="Times New Roman"/>
              </a:rPr>
              <a:t>-Susan morì il 24 settembre 2009, presso la California central women’s facility a Chowchilla, California.</a:t>
            </a:r>
            <a:endParaRPr sz="1500" dirty="0">
              <a:latin typeface="Times New Roman"/>
              <a:ea typeface="Times New Roman"/>
              <a:cs typeface="Times New Roman"/>
              <a:sym typeface="Times New Roman"/>
            </a:endParaRPr>
          </a:p>
        </p:txBody>
      </p:sp>
      <p:sp>
        <p:nvSpPr>
          <p:cNvPr id="69" name="Google Shape;69;p14"/>
          <p:cNvSpPr txBox="1"/>
          <p:nvPr/>
        </p:nvSpPr>
        <p:spPr>
          <a:xfrm>
            <a:off x="4754325" y="397575"/>
            <a:ext cx="407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0" name="Google Shape;70;p14"/>
          <p:cNvSpPr txBox="1"/>
          <p:nvPr/>
        </p:nvSpPr>
        <p:spPr>
          <a:xfrm>
            <a:off x="3925675" y="714025"/>
            <a:ext cx="5118000" cy="317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it" sz="1500" b="1" dirty="0">
                <a:solidFill>
                  <a:schemeClr val="dk1"/>
                </a:solidFill>
                <a:latin typeface="Times New Roman"/>
                <a:ea typeface="Times New Roman"/>
                <a:cs typeface="Times New Roman"/>
                <a:sym typeface="Times New Roman"/>
              </a:rPr>
              <a:t>CUNIZZA</a:t>
            </a:r>
            <a:r>
              <a:rPr lang="it" sz="1500" dirty="0">
                <a:solidFill>
                  <a:schemeClr val="dk1"/>
                </a:solidFill>
                <a:latin typeface="Times New Roman"/>
                <a:ea typeface="Times New Roman"/>
                <a:cs typeface="Times New Roman"/>
                <a:sym typeface="Times New Roman"/>
              </a:rPr>
              <a:t> è nata nel 1198, Dante la colloca tra gli spiriti amanti del III cielo di Venere, è una delle protagoniste del Canto IX del Paradiso.</a:t>
            </a:r>
            <a:endParaRPr sz="15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it" sz="1500" dirty="0">
                <a:solidFill>
                  <a:schemeClr val="dk1"/>
                </a:solidFill>
                <a:latin typeface="Times New Roman"/>
                <a:ea typeface="Times New Roman"/>
                <a:cs typeface="Times New Roman"/>
                <a:sym typeface="Times New Roman"/>
              </a:rPr>
              <a:t>-</a:t>
            </a:r>
            <a:r>
              <a:rPr lang="it-IT" sz="1500" dirty="0">
                <a:solidFill>
                  <a:schemeClr val="dk1"/>
                </a:solidFill>
                <a:latin typeface="Times New Roman"/>
                <a:ea typeface="Times New Roman"/>
                <a:cs typeface="Times New Roman"/>
                <a:sym typeface="Times New Roman"/>
              </a:rPr>
              <a:t>È s</a:t>
            </a:r>
            <a:r>
              <a:rPr lang="it" sz="1500" dirty="0">
                <a:solidFill>
                  <a:schemeClr val="dk1"/>
                </a:solidFill>
                <a:latin typeface="Times New Roman"/>
                <a:ea typeface="Times New Roman"/>
                <a:cs typeface="Times New Roman"/>
                <a:sym typeface="Times New Roman"/>
              </a:rPr>
              <a:t>orella di Ezzelino II (incluso da Dante fra i violenti contro il prossimo, dannati nel girone del VII cerchio dell’inferno).</a:t>
            </a:r>
            <a:endParaRPr sz="15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it" sz="1500" dirty="0">
                <a:solidFill>
                  <a:schemeClr val="dk1"/>
                </a:solidFill>
                <a:latin typeface="Times New Roman"/>
                <a:ea typeface="Times New Roman"/>
                <a:cs typeface="Times New Roman"/>
                <a:sym typeface="Times New Roman"/>
              </a:rPr>
              <a:t>-Cunizza è stata a Firenze tra 1265 e 1279 e qui probabilmente conobbe Dante.</a:t>
            </a:r>
            <a:endParaRPr sz="15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it" sz="1500" dirty="0">
                <a:solidFill>
                  <a:schemeClr val="dk1"/>
                </a:solidFill>
                <a:latin typeface="Times New Roman"/>
                <a:ea typeface="Times New Roman"/>
                <a:cs typeface="Times New Roman"/>
                <a:sym typeface="Times New Roman"/>
              </a:rPr>
              <a:t>-Viene raffigurata come una donna dai costumi spregiudicati e libertini in campo amoroso.</a:t>
            </a:r>
            <a:endParaRPr sz="15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it" sz="1500" dirty="0">
                <a:solidFill>
                  <a:schemeClr val="dk1"/>
                </a:solidFill>
                <a:latin typeface="Times New Roman"/>
                <a:ea typeface="Times New Roman"/>
                <a:cs typeface="Times New Roman"/>
                <a:sym typeface="Times New Roman"/>
              </a:rPr>
              <a:t>-Successivamente divenne una donna pia, dedita a opere di carità.</a:t>
            </a:r>
            <a:endParaRPr sz="15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it" sz="1500" dirty="0">
                <a:solidFill>
                  <a:schemeClr val="dk1"/>
                </a:solidFill>
                <a:latin typeface="Times New Roman"/>
                <a:ea typeface="Times New Roman"/>
                <a:cs typeface="Times New Roman"/>
                <a:sym typeface="Times New Roman"/>
              </a:rPr>
              <a:t>-Cunizza morì nel 1279.</a:t>
            </a:r>
            <a:endParaRPr sz="15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71" name="Google Shape;71;p14"/>
          <p:cNvSpPr txBox="1"/>
          <p:nvPr/>
        </p:nvSpPr>
        <p:spPr>
          <a:xfrm>
            <a:off x="6095975" y="132525"/>
            <a:ext cx="734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pSp>
        <p:nvGrpSpPr>
          <p:cNvPr id="72" name="Google Shape;72;p14"/>
          <p:cNvGrpSpPr/>
          <p:nvPr/>
        </p:nvGrpSpPr>
        <p:grpSpPr>
          <a:xfrm rot="806597">
            <a:off x="5884775" y="3114574"/>
            <a:ext cx="2414395" cy="2142860"/>
            <a:chOff x="9143997" y="717540"/>
            <a:chExt cx="2210734" cy="1962279"/>
          </a:xfrm>
        </p:grpSpPr>
        <p:sp>
          <p:nvSpPr>
            <p:cNvPr id="73" name="Google Shape;73;p14"/>
            <p:cNvSpPr/>
            <p:nvPr/>
          </p:nvSpPr>
          <p:spPr>
            <a:xfrm>
              <a:off x="9839647" y="1845764"/>
              <a:ext cx="192588" cy="251615"/>
            </a:xfrm>
            <a:custGeom>
              <a:avLst/>
              <a:gdLst/>
              <a:ahLst/>
              <a:cxnLst/>
              <a:rect l="l" t="t" r="r" b="b"/>
              <a:pathLst>
                <a:path w="4571" h="5972" extrusionOk="0">
                  <a:moveTo>
                    <a:pt x="2369" y="0"/>
                  </a:moveTo>
                  <a:cubicBezTo>
                    <a:pt x="2336" y="167"/>
                    <a:pt x="2369" y="367"/>
                    <a:pt x="2136" y="467"/>
                  </a:cubicBezTo>
                  <a:cubicBezTo>
                    <a:pt x="2169" y="968"/>
                    <a:pt x="2102" y="1435"/>
                    <a:pt x="1669" y="1768"/>
                  </a:cubicBezTo>
                  <a:cubicBezTo>
                    <a:pt x="1635" y="2202"/>
                    <a:pt x="1435" y="2469"/>
                    <a:pt x="968" y="2469"/>
                  </a:cubicBezTo>
                  <a:cubicBezTo>
                    <a:pt x="901" y="2535"/>
                    <a:pt x="835" y="2602"/>
                    <a:pt x="768" y="2669"/>
                  </a:cubicBezTo>
                  <a:cubicBezTo>
                    <a:pt x="601" y="2969"/>
                    <a:pt x="268" y="2936"/>
                    <a:pt x="1" y="2969"/>
                  </a:cubicBezTo>
                  <a:cubicBezTo>
                    <a:pt x="34" y="3069"/>
                    <a:pt x="34" y="3169"/>
                    <a:pt x="34" y="3236"/>
                  </a:cubicBezTo>
                  <a:cubicBezTo>
                    <a:pt x="1635" y="3369"/>
                    <a:pt x="2002" y="4637"/>
                    <a:pt x="2369" y="5971"/>
                  </a:cubicBezTo>
                  <a:cubicBezTo>
                    <a:pt x="2603" y="5438"/>
                    <a:pt x="2603" y="4971"/>
                    <a:pt x="2903" y="4637"/>
                  </a:cubicBezTo>
                  <a:cubicBezTo>
                    <a:pt x="3070" y="4137"/>
                    <a:pt x="3403" y="3803"/>
                    <a:pt x="3870" y="3570"/>
                  </a:cubicBezTo>
                  <a:cubicBezTo>
                    <a:pt x="4070" y="3303"/>
                    <a:pt x="4537" y="3369"/>
                    <a:pt x="4571" y="2969"/>
                  </a:cubicBezTo>
                  <a:cubicBezTo>
                    <a:pt x="3170" y="2469"/>
                    <a:pt x="2603" y="1335"/>
                    <a:pt x="2369"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9956312" y="717540"/>
              <a:ext cx="1323930" cy="1516138"/>
            </a:xfrm>
            <a:custGeom>
              <a:avLst/>
              <a:gdLst/>
              <a:ahLst/>
              <a:cxnLst/>
              <a:rect l="l" t="t" r="r" b="b"/>
              <a:pathLst>
                <a:path w="31423" h="35985" extrusionOk="0">
                  <a:moveTo>
                    <a:pt x="17275" y="1"/>
                  </a:moveTo>
                  <a:cubicBezTo>
                    <a:pt x="17127" y="1"/>
                    <a:pt x="16954" y="68"/>
                    <a:pt x="16746" y="193"/>
                  </a:cubicBezTo>
                  <a:cubicBezTo>
                    <a:pt x="11709" y="3061"/>
                    <a:pt x="6639" y="5930"/>
                    <a:pt x="1568" y="8765"/>
                  </a:cubicBezTo>
                  <a:cubicBezTo>
                    <a:pt x="834" y="9166"/>
                    <a:pt x="401" y="9766"/>
                    <a:pt x="167" y="10533"/>
                  </a:cubicBezTo>
                  <a:cubicBezTo>
                    <a:pt x="0" y="10900"/>
                    <a:pt x="0" y="11267"/>
                    <a:pt x="134" y="11634"/>
                  </a:cubicBezTo>
                  <a:cubicBezTo>
                    <a:pt x="267" y="12235"/>
                    <a:pt x="601" y="12802"/>
                    <a:pt x="901" y="13335"/>
                  </a:cubicBezTo>
                  <a:cubicBezTo>
                    <a:pt x="2335" y="15904"/>
                    <a:pt x="3770" y="18472"/>
                    <a:pt x="5238" y="21008"/>
                  </a:cubicBezTo>
                  <a:cubicBezTo>
                    <a:pt x="7906" y="25644"/>
                    <a:pt x="10475" y="30314"/>
                    <a:pt x="13143" y="34918"/>
                  </a:cubicBezTo>
                  <a:cubicBezTo>
                    <a:pt x="13377" y="35351"/>
                    <a:pt x="13510" y="35885"/>
                    <a:pt x="14077" y="35985"/>
                  </a:cubicBezTo>
                  <a:cubicBezTo>
                    <a:pt x="14211" y="35918"/>
                    <a:pt x="14311" y="35818"/>
                    <a:pt x="14311" y="35718"/>
                  </a:cubicBezTo>
                  <a:cubicBezTo>
                    <a:pt x="14477" y="34350"/>
                    <a:pt x="15478" y="33783"/>
                    <a:pt x="16546" y="33183"/>
                  </a:cubicBezTo>
                  <a:cubicBezTo>
                    <a:pt x="21149" y="30581"/>
                    <a:pt x="25752" y="28013"/>
                    <a:pt x="30322" y="25377"/>
                  </a:cubicBezTo>
                  <a:cubicBezTo>
                    <a:pt x="30722" y="25177"/>
                    <a:pt x="31189" y="24977"/>
                    <a:pt x="31356" y="24477"/>
                  </a:cubicBezTo>
                  <a:cubicBezTo>
                    <a:pt x="31423" y="23876"/>
                    <a:pt x="31056" y="23409"/>
                    <a:pt x="30789" y="22942"/>
                  </a:cubicBezTo>
                  <a:cubicBezTo>
                    <a:pt x="26786" y="15871"/>
                    <a:pt x="22783" y="8799"/>
                    <a:pt x="18814" y="1727"/>
                  </a:cubicBezTo>
                  <a:cubicBezTo>
                    <a:pt x="18547" y="1260"/>
                    <a:pt x="18247" y="793"/>
                    <a:pt x="17780" y="426"/>
                  </a:cubicBezTo>
                  <a:cubicBezTo>
                    <a:pt x="17643" y="134"/>
                    <a:pt x="17484" y="1"/>
                    <a:pt x="17275" y="1"/>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9165063" y="1185211"/>
              <a:ext cx="1271938" cy="1424036"/>
            </a:xfrm>
            <a:custGeom>
              <a:avLst/>
              <a:gdLst/>
              <a:ahLst/>
              <a:cxnLst/>
              <a:rect l="l" t="t" r="r" b="b"/>
              <a:pathLst>
                <a:path w="30189" h="33799" extrusionOk="0">
                  <a:moveTo>
                    <a:pt x="15647" y="11206"/>
                  </a:moveTo>
                  <a:lnTo>
                    <a:pt x="15647" y="11206"/>
                  </a:lnTo>
                  <a:cubicBezTo>
                    <a:pt x="15514" y="11285"/>
                    <a:pt x="15380" y="11365"/>
                    <a:pt x="15245" y="11442"/>
                  </a:cubicBezTo>
                  <a:cubicBezTo>
                    <a:pt x="13039" y="12711"/>
                    <a:pt x="10805" y="13953"/>
                    <a:pt x="8569" y="15167"/>
                  </a:cubicBezTo>
                  <a:lnTo>
                    <a:pt x="8569" y="15167"/>
                  </a:lnTo>
                  <a:cubicBezTo>
                    <a:pt x="10694" y="14003"/>
                    <a:pt x="12775" y="12748"/>
                    <a:pt x="14911" y="11575"/>
                  </a:cubicBezTo>
                  <a:cubicBezTo>
                    <a:pt x="15150" y="11446"/>
                    <a:pt x="15400" y="11329"/>
                    <a:pt x="15647" y="11206"/>
                  </a:cubicBezTo>
                  <a:close/>
                  <a:moveTo>
                    <a:pt x="16345" y="0"/>
                  </a:moveTo>
                  <a:cubicBezTo>
                    <a:pt x="15812" y="167"/>
                    <a:pt x="15345" y="434"/>
                    <a:pt x="14944" y="768"/>
                  </a:cubicBezTo>
                  <a:cubicBezTo>
                    <a:pt x="14778" y="1301"/>
                    <a:pt x="15111" y="1668"/>
                    <a:pt x="15311" y="2069"/>
                  </a:cubicBezTo>
                  <a:cubicBezTo>
                    <a:pt x="17279" y="5504"/>
                    <a:pt x="19214" y="8974"/>
                    <a:pt x="21182" y="12409"/>
                  </a:cubicBezTo>
                  <a:cubicBezTo>
                    <a:pt x="22316" y="14444"/>
                    <a:pt x="23417" y="16479"/>
                    <a:pt x="24618" y="18480"/>
                  </a:cubicBezTo>
                  <a:cubicBezTo>
                    <a:pt x="24485" y="18464"/>
                    <a:pt x="24351" y="18447"/>
                    <a:pt x="24218" y="18447"/>
                  </a:cubicBezTo>
                  <a:cubicBezTo>
                    <a:pt x="24084" y="18447"/>
                    <a:pt x="23951" y="18464"/>
                    <a:pt x="23817" y="18514"/>
                  </a:cubicBezTo>
                  <a:cubicBezTo>
                    <a:pt x="20215" y="20415"/>
                    <a:pt x="16646" y="22483"/>
                    <a:pt x="13076" y="24451"/>
                  </a:cubicBezTo>
                  <a:cubicBezTo>
                    <a:pt x="16012" y="22717"/>
                    <a:pt x="19014" y="21082"/>
                    <a:pt x="21983" y="19414"/>
                  </a:cubicBezTo>
                  <a:cubicBezTo>
                    <a:pt x="22283" y="19248"/>
                    <a:pt x="22583" y="19081"/>
                    <a:pt x="22717" y="18747"/>
                  </a:cubicBezTo>
                  <a:cubicBezTo>
                    <a:pt x="22483" y="18180"/>
                    <a:pt x="21916" y="17980"/>
                    <a:pt x="21482" y="17646"/>
                  </a:cubicBezTo>
                  <a:cubicBezTo>
                    <a:pt x="20715" y="17646"/>
                    <a:pt x="20181" y="18147"/>
                    <a:pt x="19548" y="18480"/>
                  </a:cubicBezTo>
                  <a:cubicBezTo>
                    <a:pt x="17013" y="19915"/>
                    <a:pt x="14477" y="21382"/>
                    <a:pt x="11876" y="22750"/>
                  </a:cubicBezTo>
                  <a:cubicBezTo>
                    <a:pt x="14678" y="21082"/>
                    <a:pt x="17546" y="19548"/>
                    <a:pt x="20348" y="17913"/>
                  </a:cubicBezTo>
                  <a:cubicBezTo>
                    <a:pt x="20715" y="17746"/>
                    <a:pt x="21082" y="17546"/>
                    <a:pt x="21216" y="17146"/>
                  </a:cubicBezTo>
                  <a:cubicBezTo>
                    <a:pt x="21249" y="16512"/>
                    <a:pt x="20982" y="16112"/>
                    <a:pt x="20482" y="15812"/>
                  </a:cubicBezTo>
                  <a:cubicBezTo>
                    <a:pt x="20432" y="15805"/>
                    <a:pt x="20384" y="15801"/>
                    <a:pt x="20337" y="15801"/>
                  </a:cubicBezTo>
                  <a:cubicBezTo>
                    <a:pt x="19950" y="15801"/>
                    <a:pt x="19675" y="16033"/>
                    <a:pt x="19348" y="16212"/>
                  </a:cubicBezTo>
                  <a:cubicBezTo>
                    <a:pt x="16546" y="17780"/>
                    <a:pt x="13777" y="19414"/>
                    <a:pt x="10942" y="20949"/>
                  </a:cubicBezTo>
                  <a:cubicBezTo>
                    <a:pt x="13543" y="19414"/>
                    <a:pt x="16179" y="17947"/>
                    <a:pt x="18814" y="16446"/>
                  </a:cubicBezTo>
                  <a:cubicBezTo>
                    <a:pt x="19314" y="16145"/>
                    <a:pt x="19915" y="15945"/>
                    <a:pt x="20181" y="15378"/>
                  </a:cubicBezTo>
                  <a:cubicBezTo>
                    <a:pt x="20248" y="14778"/>
                    <a:pt x="20015" y="14344"/>
                    <a:pt x="19481" y="14044"/>
                  </a:cubicBezTo>
                  <a:cubicBezTo>
                    <a:pt x="19456" y="14042"/>
                    <a:pt x="19431" y="14042"/>
                    <a:pt x="19407" y="14042"/>
                  </a:cubicBezTo>
                  <a:cubicBezTo>
                    <a:pt x="18913" y="14042"/>
                    <a:pt x="18562" y="14353"/>
                    <a:pt x="18180" y="14544"/>
                  </a:cubicBezTo>
                  <a:cubicBezTo>
                    <a:pt x="15445" y="16045"/>
                    <a:pt x="12743" y="17613"/>
                    <a:pt x="9907" y="19214"/>
                  </a:cubicBezTo>
                  <a:cubicBezTo>
                    <a:pt x="10174" y="18914"/>
                    <a:pt x="10374" y="18814"/>
                    <a:pt x="10608" y="18714"/>
                  </a:cubicBezTo>
                  <a:cubicBezTo>
                    <a:pt x="12976" y="17446"/>
                    <a:pt x="15311" y="16045"/>
                    <a:pt x="17646" y="14744"/>
                  </a:cubicBezTo>
                  <a:cubicBezTo>
                    <a:pt x="18213" y="14444"/>
                    <a:pt x="18847" y="14211"/>
                    <a:pt x="19214" y="13644"/>
                  </a:cubicBezTo>
                  <a:cubicBezTo>
                    <a:pt x="19247" y="13043"/>
                    <a:pt x="18981" y="12609"/>
                    <a:pt x="18514" y="12276"/>
                  </a:cubicBezTo>
                  <a:cubicBezTo>
                    <a:pt x="18466" y="12271"/>
                    <a:pt x="18420" y="12269"/>
                    <a:pt x="18374" y="12269"/>
                  </a:cubicBezTo>
                  <a:cubicBezTo>
                    <a:pt x="17815" y="12269"/>
                    <a:pt x="17411" y="12630"/>
                    <a:pt x="16979" y="12876"/>
                  </a:cubicBezTo>
                  <a:cubicBezTo>
                    <a:pt x="14311" y="14344"/>
                    <a:pt x="11675" y="15845"/>
                    <a:pt x="8973" y="17380"/>
                  </a:cubicBezTo>
                  <a:cubicBezTo>
                    <a:pt x="9074" y="17213"/>
                    <a:pt x="9174" y="17146"/>
                    <a:pt x="9274" y="17079"/>
                  </a:cubicBezTo>
                  <a:cubicBezTo>
                    <a:pt x="11842" y="15678"/>
                    <a:pt x="14377" y="14244"/>
                    <a:pt x="16912" y="12776"/>
                  </a:cubicBezTo>
                  <a:cubicBezTo>
                    <a:pt x="17379" y="12509"/>
                    <a:pt x="17947" y="12309"/>
                    <a:pt x="18180" y="11742"/>
                  </a:cubicBezTo>
                  <a:cubicBezTo>
                    <a:pt x="18180" y="11142"/>
                    <a:pt x="17980" y="10675"/>
                    <a:pt x="17413" y="10408"/>
                  </a:cubicBezTo>
                  <a:cubicBezTo>
                    <a:pt x="17045" y="10485"/>
                    <a:pt x="16705" y="10625"/>
                    <a:pt x="16377" y="10793"/>
                  </a:cubicBezTo>
                  <a:lnTo>
                    <a:pt x="16377" y="10793"/>
                  </a:lnTo>
                  <a:cubicBezTo>
                    <a:pt x="16678" y="10588"/>
                    <a:pt x="16946" y="10340"/>
                    <a:pt x="17146" y="10008"/>
                  </a:cubicBezTo>
                  <a:cubicBezTo>
                    <a:pt x="17179" y="9407"/>
                    <a:pt x="16946" y="8940"/>
                    <a:pt x="16412" y="8640"/>
                  </a:cubicBezTo>
                  <a:cubicBezTo>
                    <a:pt x="15845" y="8640"/>
                    <a:pt x="15445" y="8974"/>
                    <a:pt x="14978" y="9240"/>
                  </a:cubicBezTo>
                  <a:cubicBezTo>
                    <a:pt x="12276" y="10775"/>
                    <a:pt x="9574" y="12309"/>
                    <a:pt x="6872" y="13810"/>
                  </a:cubicBezTo>
                  <a:cubicBezTo>
                    <a:pt x="9641" y="12176"/>
                    <a:pt x="12443" y="10641"/>
                    <a:pt x="15211" y="9040"/>
                  </a:cubicBezTo>
                  <a:cubicBezTo>
                    <a:pt x="15578" y="8840"/>
                    <a:pt x="16012" y="8673"/>
                    <a:pt x="16179" y="8206"/>
                  </a:cubicBezTo>
                  <a:cubicBezTo>
                    <a:pt x="16245" y="7873"/>
                    <a:pt x="16112" y="7539"/>
                    <a:pt x="15945" y="7239"/>
                  </a:cubicBezTo>
                  <a:cubicBezTo>
                    <a:pt x="15044" y="5705"/>
                    <a:pt x="14177" y="4137"/>
                    <a:pt x="13277" y="2602"/>
                  </a:cubicBezTo>
                  <a:cubicBezTo>
                    <a:pt x="13143" y="2369"/>
                    <a:pt x="13010" y="2102"/>
                    <a:pt x="12676" y="2035"/>
                  </a:cubicBezTo>
                  <a:cubicBezTo>
                    <a:pt x="8640" y="4304"/>
                    <a:pt x="4604" y="6605"/>
                    <a:pt x="534" y="8840"/>
                  </a:cubicBezTo>
                  <a:cubicBezTo>
                    <a:pt x="0" y="9140"/>
                    <a:pt x="367" y="9374"/>
                    <a:pt x="434" y="9674"/>
                  </a:cubicBezTo>
                  <a:cubicBezTo>
                    <a:pt x="401" y="10208"/>
                    <a:pt x="701" y="10675"/>
                    <a:pt x="968" y="11142"/>
                  </a:cubicBezTo>
                  <a:cubicBezTo>
                    <a:pt x="4737" y="17847"/>
                    <a:pt x="8540" y="24551"/>
                    <a:pt x="12309" y="31256"/>
                  </a:cubicBezTo>
                  <a:cubicBezTo>
                    <a:pt x="12776" y="32090"/>
                    <a:pt x="13143" y="33024"/>
                    <a:pt x="13844" y="33691"/>
                  </a:cubicBezTo>
                  <a:cubicBezTo>
                    <a:pt x="14003" y="33767"/>
                    <a:pt x="14153" y="33798"/>
                    <a:pt x="14294" y="33798"/>
                  </a:cubicBezTo>
                  <a:cubicBezTo>
                    <a:pt x="14713" y="33798"/>
                    <a:pt x="15062" y="33524"/>
                    <a:pt x="15411" y="33324"/>
                  </a:cubicBezTo>
                  <a:cubicBezTo>
                    <a:pt x="19948" y="30756"/>
                    <a:pt x="24518" y="28221"/>
                    <a:pt x="29054" y="25652"/>
                  </a:cubicBezTo>
                  <a:cubicBezTo>
                    <a:pt x="29421" y="25452"/>
                    <a:pt x="29788" y="25252"/>
                    <a:pt x="29955" y="24852"/>
                  </a:cubicBezTo>
                  <a:cubicBezTo>
                    <a:pt x="30189" y="24351"/>
                    <a:pt x="29955" y="23918"/>
                    <a:pt x="29722" y="23451"/>
                  </a:cubicBezTo>
                  <a:cubicBezTo>
                    <a:pt x="28087" y="20482"/>
                    <a:pt x="26386" y="17546"/>
                    <a:pt x="24718" y="14611"/>
                  </a:cubicBezTo>
                  <a:cubicBezTo>
                    <a:pt x="22083" y="9874"/>
                    <a:pt x="19348" y="5204"/>
                    <a:pt x="16779" y="467"/>
                  </a:cubicBezTo>
                  <a:cubicBezTo>
                    <a:pt x="16679" y="267"/>
                    <a:pt x="16579" y="67"/>
                    <a:pt x="16345" y="0"/>
                  </a:cubicBezTo>
                  <a:close/>
                </a:path>
              </a:pathLst>
            </a:custGeom>
            <a:solidFill>
              <a:srgbClr val="F6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9143997" y="722006"/>
              <a:ext cx="2210734" cy="1957813"/>
            </a:xfrm>
            <a:custGeom>
              <a:avLst/>
              <a:gdLst/>
              <a:ahLst/>
              <a:cxnLst/>
              <a:rect l="l" t="t" r="r" b="b"/>
              <a:pathLst>
                <a:path w="52471" h="46468" extrusionOk="0">
                  <a:moveTo>
                    <a:pt x="37844" y="1"/>
                  </a:moveTo>
                  <a:cubicBezTo>
                    <a:pt x="37619" y="1"/>
                    <a:pt x="37363" y="105"/>
                    <a:pt x="37060" y="320"/>
                  </a:cubicBezTo>
                  <a:cubicBezTo>
                    <a:pt x="37960" y="1921"/>
                    <a:pt x="38828" y="3522"/>
                    <a:pt x="39728" y="5124"/>
                  </a:cubicBezTo>
                  <a:cubicBezTo>
                    <a:pt x="43298" y="11528"/>
                    <a:pt x="46934" y="17933"/>
                    <a:pt x="50536" y="24337"/>
                  </a:cubicBezTo>
                  <a:cubicBezTo>
                    <a:pt x="50603" y="25105"/>
                    <a:pt x="49969" y="25305"/>
                    <a:pt x="49469" y="25572"/>
                  </a:cubicBezTo>
                  <a:cubicBezTo>
                    <a:pt x="45032" y="28140"/>
                    <a:pt x="40529" y="30642"/>
                    <a:pt x="36092" y="33144"/>
                  </a:cubicBezTo>
                  <a:cubicBezTo>
                    <a:pt x="35259" y="33644"/>
                    <a:pt x="34691" y="34244"/>
                    <a:pt x="34458" y="35178"/>
                  </a:cubicBezTo>
                  <a:cubicBezTo>
                    <a:pt x="34288" y="35971"/>
                    <a:pt x="33469" y="36572"/>
                    <a:pt x="32654" y="36572"/>
                  </a:cubicBezTo>
                  <a:cubicBezTo>
                    <a:pt x="32509" y="36572"/>
                    <a:pt x="32364" y="36553"/>
                    <a:pt x="32223" y="36513"/>
                  </a:cubicBezTo>
                  <a:cubicBezTo>
                    <a:pt x="31905" y="36433"/>
                    <a:pt x="31598" y="36395"/>
                    <a:pt x="31299" y="36395"/>
                  </a:cubicBezTo>
                  <a:cubicBezTo>
                    <a:pt x="30598" y="36395"/>
                    <a:pt x="29943" y="36605"/>
                    <a:pt x="29288" y="36980"/>
                  </a:cubicBezTo>
                  <a:cubicBezTo>
                    <a:pt x="26352" y="38648"/>
                    <a:pt x="23450" y="40282"/>
                    <a:pt x="20515" y="41950"/>
                  </a:cubicBezTo>
                  <a:cubicBezTo>
                    <a:pt x="18947" y="42817"/>
                    <a:pt x="17412" y="43751"/>
                    <a:pt x="15811" y="44585"/>
                  </a:cubicBezTo>
                  <a:cubicBezTo>
                    <a:pt x="15547" y="44717"/>
                    <a:pt x="15284" y="44870"/>
                    <a:pt x="15026" y="44870"/>
                  </a:cubicBezTo>
                  <a:cubicBezTo>
                    <a:pt x="14827" y="44870"/>
                    <a:pt x="14632" y="44780"/>
                    <a:pt x="14444" y="44518"/>
                  </a:cubicBezTo>
                  <a:cubicBezTo>
                    <a:pt x="12843" y="41716"/>
                    <a:pt x="11275" y="38914"/>
                    <a:pt x="9674" y="36112"/>
                  </a:cubicBezTo>
                  <a:cubicBezTo>
                    <a:pt x="6772" y="30942"/>
                    <a:pt x="3836" y="25805"/>
                    <a:pt x="934" y="20668"/>
                  </a:cubicBezTo>
                  <a:cubicBezTo>
                    <a:pt x="0" y="21135"/>
                    <a:pt x="33" y="21735"/>
                    <a:pt x="534" y="22603"/>
                  </a:cubicBezTo>
                  <a:cubicBezTo>
                    <a:pt x="3202" y="27273"/>
                    <a:pt x="5838" y="31976"/>
                    <a:pt x="8506" y="36680"/>
                  </a:cubicBezTo>
                  <a:cubicBezTo>
                    <a:pt x="10207" y="39682"/>
                    <a:pt x="11942" y="42684"/>
                    <a:pt x="13610" y="45686"/>
                  </a:cubicBezTo>
                  <a:cubicBezTo>
                    <a:pt x="13881" y="46207"/>
                    <a:pt x="14139" y="46468"/>
                    <a:pt x="14498" y="46468"/>
                  </a:cubicBezTo>
                  <a:cubicBezTo>
                    <a:pt x="14713" y="46468"/>
                    <a:pt x="14965" y="46374"/>
                    <a:pt x="15278" y="46186"/>
                  </a:cubicBezTo>
                  <a:cubicBezTo>
                    <a:pt x="17279" y="44985"/>
                    <a:pt x="19314" y="43918"/>
                    <a:pt x="21349" y="42751"/>
                  </a:cubicBezTo>
                  <a:cubicBezTo>
                    <a:pt x="24151" y="41183"/>
                    <a:pt x="26919" y="39615"/>
                    <a:pt x="29688" y="38047"/>
                  </a:cubicBezTo>
                  <a:cubicBezTo>
                    <a:pt x="29883" y="37933"/>
                    <a:pt x="30047" y="37851"/>
                    <a:pt x="30202" y="37851"/>
                  </a:cubicBezTo>
                  <a:cubicBezTo>
                    <a:pt x="30365" y="37851"/>
                    <a:pt x="30518" y="37941"/>
                    <a:pt x="30689" y="38181"/>
                  </a:cubicBezTo>
                  <a:cubicBezTo>
                    <a:pt x="31037" y="38616"/>
                    <a:pt x="31669" y="38838"/>
                    <a:pt x="32280" y="38838"/>
                  </a:cubicBezTo>
                  <a:cubicBezTo>
                    <a:pt x="32605" y="38838"/>
                    <a:pt x="32924" y="38775"/>
                    <a:pt x="33190" y="38648"/>
                  </a:cubicBezTo>
                  <a:cubicBezTo>
                    <a:pt x="34024" y="38214"/>
                    <a:pt x="34792" y="37714"/>
                    <a:pt x="35625" y="37247"/>
                  </a:cubicBezTo>
                  <a:cubicBezTo>
                    <a:pt x="36426" y="36813"/>
                    <a:pt x="36793" y="36079"/>
                    <a:pt x="36626" y="35212"/>
                  </a:cubicBezTo>
                  <a:cubicBezTo>
                    <a:pt x="36493" y="34311"/>
                    <a:pt x="36893" y="33978"/>
                    <a:pt x="37560" y="33577"/>
                  </a:cubicBezTo>
                  <a:cubicBezTo>
                    <a:pt x="42197" y="31009"/>
                    <a:pt x="46800" y="28440"/>
                    <a:pt x="51370" y="25838"/>
                  </a:cubicBezTo>
                  <a:cubicBezTo>
                    <a:pt x="52437" y="25238"/>
                    <a:pt x="52471" y="25138"/>
                    <a:pt x="51904" y="24104"/>
                  </a:cubicBezTo>
                  <a:cubicBezTo>
                    <a:pt x="47534" y="16365"/>
                    <a:pt x="43131" y="8593"/>
                    <a:pt x="38794" y="821"/>
                  </a:cubicBezTo>
                  <a:cubicBezTo>
                    <a:pt x="38504" y="282"/>
                    <a:pt x="38214" y="1"/>
                    <a:pt x="37844" y="1"/>
                  </a:cubicBezTo>
                  <a:close/>
                </a:path>
              </a:pathLst>
            </a:custGeom>
            <a:solidFill>
              <a:srgbClr val="634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9853719" y="1173961"/>
              <a:ext cx="699821" cy="1070797"/>
            </a:xfrm>
            <a:custGeom>
              <a:avLst/>
              <a:gdLst/>
              <a:ahLst/>
              <a:cxnLst/>
              <a:rect l="l" t="t" r="r" b="b"/>
              <a:pathLst>
                <a:path w="16610" h="25415" extrusionOk="0">
                  <a:moveTo>
                    <a:pt x="889" y="1"/>
                  </a:moveTo>
                  <a:cubicBezTo>
                    <a:pt x="584" y="1"/>
                    <a:pt x="284" y="67"/>
                    <a:pt x="0" y="267"/>
                  </a:cubicBezTo>
                  <a:cubicBezTo>
                    <a:pt x="134" y="901"/>
                    <a:pt x="401" y="1502"/>
                    <a:pt x="734" y="2069"/>
                  </a:cubicBezTo>
                  <a:cubicBezTo>
                    <a:pt x="2702" y="5471"/>
                    <a:pt x="4737" y="8840"/>
                    <a:pt x="6605" y="12309"/>
                  </a:cubicBezTo>
                  <a:cubicBezTo>
                    <a:pt x="8740" y="16246"/>
                    <a:pt x="11008" y="20115"/>
                    <a:pt x="13210" y="24018"/>
                  </a:cubicBezTo>
                  <a:cubicBezTo>
                    <a:pt x="13410" y="24385"/>
                    <a:pt x="13543" y="24685"/>
                    <a:pt x="13443" y="25085"/>
                  </a:cubicBezTo>
                  <a:cubicBezTo>
                    <a:pt x="13498" y="25140"/>
                    <a:pt x="13575" y="25194"/>
                    <a:pt x="13637" y="25194"/>
                  </a:cubicBezTo>
                  <a:cubicBezTo>
                    <a:pt x="13651" y="25194"/>
                    <a:pt x="13665" y="25191"/>
                    <a:pt x="13677" y="25185"/>
                  </a:cubicBezTo>
                  <a:cubicBezTo>
                    <a:pt x="14066" y="25099"/>
                    <a:pt x="14443" y="25043"/>
                    <a:pt x="14812" y="25043"/>
                  </a:cubicBezTo>
                  <a:cubicBezTo>
                    <a:pt x="15298" y="25043"/>
                    <a:pt x="15772" y="25139"/>
                    <a:pt x="16245" y="25385"/>
                  </a:cubicBezTo>
                  <a:cubicBezTo>
                    <a:pt x="16282" y="25398"/>
                    <a:pt x="16345" y="25414"/>
                    <a:pt x="16406" y="25414"/>
                  </a:cubicBezTo>
                  <a:cubicBezTo>
                    <a:pt x="16511" y="25414"/>
                    <a:pt x="16609" y="25364"/>
                    <a:pt x="16546" y="25152"/>
                  </a:cubicBezTo>
                  <a:cubicBezTo>
                    <a:pt x="16345" y="24852"/>
                    <a:pt x="16145" y="24518"/>
                    <a:pt x="15978" y="24218"/>
                  </a:cubicBezTo>
                  <a:cubicBezTo>
                    <a:pt x="14144" y="21016"/>
                    <a:pt x="12309" y="17847"/>
                    <a:pt x="10541" y="14611"/>
                  </a:cubicBezTo>
                  <a:cubicBezTo>
                    <a:pt x="9207" y="12176"/>
                    <a:pt x="7806" y="9774"/>
                    <a:pt x="6472" y="7339"/>
                  </a:cubicBezTo>
                  <a:cubicBezTo>
                    <a:pt x="5204" y="5104"/>
                    <a:pt x="3903" y="2903"/>
                    <a:pt x="2736" y="601"/>
                  </a:cubicBezTo>
                  <a:cubicBezTo>
                    <a:pt x="2514" y="435"/>
                    <a:pt x="2362" y="85"/>
                    <a:pt x="2030" y="85"/>
                  </a:cubicBezTo>
                  <a:cubicBezTo>
                    <a:pt x="1962" y="85"/>
                    <a:pt x="1887" y="100"/>
                    <a:pt x="1802" y="134"/>
                  </a:cubicBezTo>
                  <a:cubicBezTo>
                    <a:pt x="1501" y="67"/>
                    <a:pt x="1193" y="1"/>
                    <a:pt x="889" y="1"/>
                  </a:cubicBezTo>
                  <a:close/>
                </a:path>
              </a:pathLst>
            </a:custGeom>
            <a:solidFill>
              <a:srgbClr val="E7D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9929600" y="1161322"/>
              <a:ext cx="39394" cy="38256"/>
            </a:xfrm>
            <a:custGeom>
              <a:avLst/>
              <a:gdLst/>
              <a:ahLst/>
              <a:cxnLst/>
              <a:rect l="l" t="t" r="r" b="b"/>
              <a:pathLst>
                <a:path w="935" h="908" extrusionOk="0">
                  <a:moveTo>
                    <a:pt x="801" y="0"/>
                  </a:moveTo>
                  <a:cubicBezTo>
                    <a:pt x="534" y="134"/>
                    <a:pt x="167" y="100"/>
                    <a:pt x="1" y="434"/>
                  </a:cubicBezTo>
                  <a:cubicBezTo>
                    <a:pt x="311" y="527"/>
                    <a:pt x="477" y="908"/>
                    <a:pt x="846" y="908"/>
                  </a:cubicBezTo>
                  <a:cubicBezTo>
                    <a:pt x="875" y="908"/>
                    <a:pt x="904" y="906"/>
                    <a:pt x="935" y="901"/>
                  </a:cubicBezTo>
                  <a:lnTo>
                    <a:pt x="801" y="0"/>
                  </a:lnTo>
                  <a:close/>
                </a:path>
              </a:pathLst>
            </a:custGeom>
            <a:solidFill>
              <a:srgbClr val="7F69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9751126" y="1747385"/>
              <a:ext cx="1547400" cy="880190"/>
            </a:xfrm>
            <a:custGeom>
              <a:avLst/>
              <a:gdLst/>
              <a:ahLst/>
              <a:cxnLst/>
              <a:rect l="l" t="t" r="r" b="b"/>
              <a:pathLst>
                <a:path w="36727" h="20891" extrusionOk="0">
                  <a:moveTo>
                    <a:pt x="36126" y="0"/>
                  </a:moveTo>
                  <a:cubicBezTo>
                    <a:pt x="35893" y="167"/>
                    <a:pt x="35659" y="334"/>
                    <a:pt x="35426" y="467"/>
                  </a:cubicBezTo>
                  <a:cubicBezTo>
                    <a:pt x="30522" y="3269"/>
                    <a:pt x="25619" y="6071"/>
                    <a:pt x="20648" y="8807"/>
                  </a:cubicBezTo>
                  <a:cubicBezTo>
                    <a:pt x="19514" y="9440"/>
                    <a:pt x="18914" y="10241"/>
                    <a:pt x="18981" y="11542"/>
                  </a:cubicBezTo>
                  <a:cubicBezTo>
                    <a:pt x="18981" y="11575"/>
                    <a:pt x="18981" y="11609"/>
                    <a:pt x="18947" y="11642"/>
                  </a:cubicBezTo>
                  <a:lnTo>
                    <a:pt x="18880" y="11642"/>
                  </a:lnTo>
                  <a:cubicBezTo>
                    <a:pt x="18371" y="11256"/>
                    <a:pt x="17853" y="11082"/>
                    <a:pt x="17325" y="11082"/>
                  </a:cubicBezTo>
                  <a:cubicBezTo>
                    <a:pt x="16850" y="11082"/>
                    <a:pt x="16368" y="11222"/>
                    <a:pt x="15878" y="11475"/>
                  </a:cubicBezTo>
                  <a:cubicBezTo>
                    <a:pt x="15812" y="11542"/>
                    <a:pt x="15745" y="11609"/>
                    <a:pt x="15645" y="11642"/>
                  </a:cubicBezTo>
                  <a:cubicBezTo>
                    <a:pt x="10708" y="14444"/>
                    <a:pt x="5738" y="17246"/>
                    <a:pt x="768" y="20048"/>
                  </a:cubicBezTo>
                  <a:cubicBezTo>
                    <a:pt x="606" y="20140"/>
                    <a:pt x="444" y="20281"/>
                    <a:pt x="260" y="20281"/>
                  </a:cubicBezTo>
                  <a:cubicBezTo>
                    <a:pt x="179" y="20281"/>
                    <a:pt x="93" y="20253"/>
                    <a:pt x="0" y="20181"/>
                  </a:cubicBezTo>
                  <a:lnTo>
                    <a:pt x="0" y="20181"/>
                  </a:lnTo>
                  <a:cubicBezTo>
                    <a:pt x="159" y="20677"/>
                    <a:pt x="353" y="20890"/>
                    <a:pt x="645" y="20890"/>
                  </a:cubicBezTo>
                  <a:cubicBezTo>
                    <a:pt x="845" y="20890"/>
                    <a:pt x="1090" y="20791"/>
                    <a:pt x="1401" y="20615"/>
                  </a:cubicBezTo>
                  <a:cubicBezTo>
                    <a:pt x="6071" y="17947"/>
                    <a:pt x="10741" y="15345"/>
                    <a:pt x="15445" y="12676"/>
                  </a:cubicBezTo>
                  <a:cubicBezTo>
                    <a:pt x="15867" y="12426"/>
                    <a:pt x="16301" y="12298"/>
                    <a:pt x="16746" y="12298"/>
                  </a:cubicBezTo>
                  <a:cubicBezTo>
                    <a:pt x="17073" y="12298"/>
                    <a:pt x="17407" y="12368"/>
                    <a:pt x="17746" y="12509"/>
                  </a:cubicBezTo>
                  <a:cubicBezTo>
                    <a:pt x="17881" y="12559"/>
                    <a:pt x="18029" y="12582"/>
                    <a:pt x="18185" y="12582"/>
                  </a:cubicBezTo>
                  <a:cubicBezTo>
                    <a:pt x="19073" y="12582"/>
                    <a:pt x="20201" y="11831"/>
                    <a:pt x="20315" y="11008"/>
                  </a:cubicBezTo>
                  <a:cubicBezTo>
                    <a:pt x="20448" y="10174"/>
                    <a:pt x="20882" y="9607"/>
                    <a:pt x="21616" y="9207"/>
                  </a:cubicBezTo>
                  <a:cubicBezTo>
                    <a:pt x="26319" y="6572"/>
                    <a:pt x="31022" y="3870"/>
                    <a:pt x="35726" y="1235"/>
                  </a:cubicBezTo>
                  <a:cubicBezTo>
                    <a:pt x="36293" y="934"/>
                    <a:pt x="36727" y="634"/>
                    <a:pt x="36126" y="0"/>
                  </a:cubicBezTo>
                  <a:close/>
                </a:path>
              </a:pathLst>
            </a:custGeom>
            <a:solidFill>
              <a:srgbClr val="D8D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9326684" y="1387152"/>
              <a:ext cx="431521" cy="255197"/>
            </a:xfrm>
            <a:custGeom>
              <a:avLst/>
              <a:gdLst/>
              <a:ahLst/>
              <a:cxnLst/>
              <a:rect l="l" t="t" r="r" b="b"/>
              <a:pathLst>
                <a:path w="10242" h="6057" extrusionOk="0">
                  <a:moveTo>
                    <a:pt x="9377" y="0"/>
                  </a:moveTo>
                  <a:cubicBezTo>
                    <a:pt x="9226" y="0"/>
                    <a:pt x="9094" y="84"/>
                    <a:pt x="8974" y="144"/>
                  </a:cubicBezTo>
                  <a:cubicBezTo>
                    <a:pt x="6138" y="1745"/>
                    <a:pt x="3336" y="3313"/>
                    <a:pt x="534" y="4914"/>
                  </a:cubicBezTo>
                  <a:cubicBezTo>
                    <a:pt x="201" y="5115"/>
                    <a:pt x="0" y="5281"/>
                    <a:pt x="234" y="5715"/>
                  </a:cubicBezTo>
                  <a:cubicBezTo>
                    <a:pt x="367" y="5961"/>
                    <a:pt x="499" y="6057"/>
                    <a:pt x="656" y="6057"/>
                  </a:cubicBezTo>
                  <a:cubicBezTo>
                    <a:pt x="776" y="6057"/>
                    <a:pt x="909" y="6002"/>
                    <a:pt x="1068" y="5915"/>
                  </a:cubicBezTo>
                  <a:cubicBezTo>
                    <a:pt x="3903" y="4314"/>
                    <a:pt x="6739" y="2713"/>
                    <a:pt x="9607" y="1145"/>
                  </a:cubicBezTo>
                  <a:cubicBezTo>
                    <a:pt x="10241" y="778"/>
                    <a:pt x="9908" y="445"/>
                    <a:pt x="9707" y="144"/>
                  </a:cubicBezTo>
                  <a:cubicBezTo>
                    <a:pt x="9587" y="38"/>
                    <a:pt x="9478" y="0"/>
                    <a:pt x="9377" y="0"/>
                  </a:cubicBezTo>
                  <a:close/>
                </a:path>
              </a:pathLst>
            </a:custGeom>
            <a:solidFill>
              <a:srgbClr val="E7D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9758162" y="2067255"/>
              <a:ext cx="572033" cy="327496"/>
            </a:xfrm>
            <a:custGeom>
              <a:avLst/>
              <a:gdLst/>
              <a:ahLst/>
              <a:cxnLst/>
              <a:rect l="l" t="t" r="r" b="b"/>
              <a:pathLst>
                <a:path w="13577" h="7773" extrusionOk="0">
                  <a:moveTo>
                    <a:pt x="13176" y="1"/>
                  </a:moveTo>
                  <a:cubicBezTo>
                    <a:pt x="12903" y="1"/>
                    <a:pt x="12673" y="165"/>
                    <a:pt x="12442" y="281"/>
                  </a:cubicBezTo>
                  <a:cubicBezTo>
                    <a:pt x="8540" y="2482"/>
                    <a:pt x="4603" y="4717"/>
                    <a:pt x="701" y="6919"/>
                  </a:cubicBezTo>
                  <a:cubicBezTo>
                    <a:pt x="500" y="7052"/>
                    <a:pt x="0" y="7119"/>
                    <a:pt x="234" y="7553"/>
                  </a:cubicBezTo>
                  <a:cubicBezTo>
                    <a:pt x="327" y="7715"/>
                    <a:pt x="420" y="7773"/>
                    <a:pt x="511" y="7773"/>
                  </a:cubicBezTo>
                  <a:cubicBezTo>
                    <a:pt x="683" y="7773"/>
                    <a:pt x="849" y="7573"/>
                    <a:pt x="1001" y="7486"/>
                  </a:cubicBezTo>
                  <a:cubicBezTo>
                    <a:pt x="3302" y="6218"/>
                    <a:pt x="5604" y="4917"/>
                    <a:pt x="7906" y="3616"/>
                  </a:cubicBezTo>
                  <a:cubicBezTo>
                    <a:pt x="9574" y="2682"/>
                    <a:pt x="11241" y="1715"/>
                    <a:pt x="12909" y="781"/>
                  </a:cubicBezTo>
                  <a:cubicBezTo>
                    <a:pt x="13210" y="614"/>
                    <a:pt x="13576" y="514"/>
                    <a:pt x="13310" y="14"/>
                  </a:cubicBezTo>
                  <a:cubicBezTo>
                    <a:pt x="13264" y="5"/>
                    <a:pt x="13220" y="1"/>
                    <a:pt x="13176" y="1"/>
                  </a:cubicBezTo>
                  <a:close/>
                </a:path>
              </a:pathLst>
            </a:custGeom>
            <a:solidFill>
              <a:srgbClr val="E7D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9721591" y="1990447"/>
              <a:ext cx="566429" cy="327538"/>
            </a:xfrm>
            <a:custGeom>
              <a:avLst/>
              <a:gdLst/>
              <a:ahLst/>
              <a:cxnLst/>
              <a:rect l="l" t="t" r="r" b="b"/>
              <a:pathLst>
                <a:path w="13444" h="7774" extrusionOk="0">
                  <a:moveTo>
                    <a:pt x="12951" y="1"/>
                  </a:moveTo>
                  <a:cubicBezTo>
                    <a:pt x="12789" y="1"/>
                    <a:pt x="12642" y="169"/>
                    <a:pt x="12510" y="236"/>
                  </a:cubicBezTo>
                  <a:cubicBezTo>
                    <a:pt x="9374" y="2004"/>
                    <a:pt x="6205" y="3738"/>
                    <a:pt x="3103" y="5506"/>
                  </a:cubicBezTo>
                  <a:cubicBezTo>
                    <a:pt x="2102" y="6040"/>
                    <a:pt x="1168" y="6607"/>
                    <a:pt x="134" y="7207"/>
                  </a:cubicBezTo>
                  <a:cubicBezTo>
                    <a:pt x="34" y="7307"/>
                    <a:pt x="1" y="7474"/>
                    <a:pt x="134" y="7641"/>
                  </a:cubicBezTo>
                  <a:cubicBezTo>
                    <a:pt x="191" y="7740"/>
                    <a:pt x="260" y="7773"/>
                    <a:pt x="333" y="7773"/>
                  </a:cubicBezTo>
                  <a:cubicBezTo>
                    <a:pt x="432" y="7773"/>
                    <a:pt x="539" y="7713"/>
                    <a:pt x="635" y="7674"/>
                  </a:cubicBezTo>
                  <a:cubicBezTo>
                    <a:pt x="1202" y="7341"/>
                    <a:pt x="1769" y="7041"/>
                    <a:pt x="2336" y="6707"/>
                  </a:cubicBezTo>
                  <a:cubicBezTo>
                    <a:pt x="5838" y="4739"/>
                    <a:pt x="9341" y="2771"/>
                    <a:pt x="12843" y="769"/>
                  </a:cubicBezTo>
                  <a:cubicBezTo>
                    <a:pt x="13043" y="669"/>
                    <a:pt x="13444" y="569"/>
                    <a:pt x="13210" y="169"/>
                  </a:cubicBezTo>
                  <a:cubicBezTo>
                    <a:pt x="13120" y="45"/>
                    <a:pt x="13034" y="1"/>
                    <a:pt x="12951" y="1"/>
                  </a:cubicBezTo>
                  <a:close/>
                </a:path>
              </a:pathLst>
            </a:custGeom>
            <a:solidFill>
              <a:srgbClr val="E7D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9804508" y="2140860"/>
              <a:ext cx="570643" cy="327201"/>
            </a:xfrm>
            <a:custGeom>
              <a:avLst/>
              <a:gdLst/>
              <a:ahLst/>
              <a:cxnLst/>
              <a:rect l="l" t="t" r="r" b="b"/>
              <a:pathLst>
                <a:path w="13544" h="7766" extrusionOk="0">
                  <a:moveTo>
                    <a:pt x="13017" y="0"/>
                  </a:moveTo>
                  <a:cubicBezTo>
                    <a:pt x="12834" y="0"/>
                    <a:pt x="12688" y="196"/>
                    <a:pt x="12543" y="268"/>
                  </a:cubicBezTo>
                  <a:cubicBezTo>
                    <a:pt x="8607" y="2470"/>
                    <a:pt x="4671" y="4671"/>
                    <a:pt x="768" y="6906"/>
                  </a:cubicBezTo>
                  <a:cubicBezTo>
                    <a:pt x="501" y="7040"/>
                    <a:pt x="1" y="7173"/>
                    <a:pt x="234" y="7607"/>
                  </a:cubicBezTo>
                  <a:cubicBezTo>
                    <a:pt x="308" y="7723"/>
                    <a:pt x="392" y="7765"/>
                    <a:pt x="479" y="7765"/>
                  </a:cubicBezTo>
                  <a:cubicBezTo>
                    <a:pt x="669" y="7765"/>
                    <a:pt x="875" y="7565"/>
                    <a:pt x="1035" y="7473"/>
                  </a:cubicBezTo>
                  <a:cubicBezTo>
                    <a:pt x="3403" y="6139"/>
                    <a:pt x="5772" y="4838"/>
                    <a:pt x="8107" y="3504"/>
                  </a:cubicBezTo>
                  <a:cubicBezTo>
                    <a:pt x="9674" y="2603"/>
                    <a:pt x="11276" y="1736"/>
                    <a:pt x="12810" y="835"/>
                  </a:cubicBezTo>
                  <a:cubicBezTo>
                    <a:pt x="13077" y="702"/>
                    <a:pt x="13544" y="635"/>
                    <a:pt x="13244" y="101"/>
                  </a:cubicBezTo>
                  <a:cubicBezTo>
                    <a:pt x="13161" y="28"/>
                    <a:pt x="13086" y="0"/>
                    <a:pt x="13017" y="0"/>
                  </a:cubicBezTo>
                  <a:close/>
                </a:path>
              </a:pathLst>
            </a:custGeom>
            <a:solidFill>
              <a:srgbClr val="E7D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9676636" y="1968749"/>
              <a:ext cx="493329" cy="271755"/>
            </a:xfrm>
            <a:custGeom>
              <a:avLst/>
              <a:gdLst/>
              <a:ahLst/>
              <a:cxnLst/>
              <a:rect l="l" t="t" r="r" b="b"/>
              <a:pathLst>
                <a:path w="11709" h="6450" extrusionOk="0">
                  <a:moveTo>
                    <a:pt x="10968" y="1"/>
                  </a:moveTo>
                  <a:cubicBezTo>
                    <a:pt x="10835" y="1"/>
                    <a:pt x="10703" y="15"/>
                    <a:pt x="10575" y="50"/>
                  </a:cubicBezTo>
                  <a:cubicBezTo>
                    <a:pt x="7272" y="1918"/>
                    <a:pt x="3970" y="3786"/>
                    <a:pt x="668" y="5654"/>
                  </a:cubicBezTo>
                  <a:cubicBezTo>
                    <a:pt x="434" y="5788"/>
                    <a:pt x="0" y="5888"/>
                    <a:pt x="234" y="6288"/>
                  </a:cubicBezTo>
                  <a:cubicBezTo>
                    <a:pt x="293" y="6406"/>
                    <a:pt x="373" y="6449"/>
                    <a:pt x="461" y="6449"/>
                  </a:cubicBezTo>
                  <a:cubicBezTo>
                    <a:pt x="621" y="6449"/>
                    <a:pt x="805" y="6307"/>
                    <a:pt x="934" y="6221"/>
                  </a:cubicBezTo>
                  <a:cubicBezTo>
                    <a:pt x="4537" y="4186"/>
                    <a:pt x="8140" y="2152"/>
                    <a:pt x="11709" y="117"/>
                  </a:cubicBezTo>
                  <a:cubicBezTo>
                    <a:pt x="11470" y="52"/>
                    <a:pt x="11217" y="1"/>
                    <a:pt x="10968" y="1"/>
                  </a:cubicBezTo>
                  <a:close/>
                </a:path>
              </a:pathLst>
            </a:custGeom>
            <a:solidFill>
              <a:srgbClr val="E7D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9631639" y="1907615"/>
              <a:ext cx="438557" cy="259831"/>
            </a:xfrm>
            <a:custGeom>
              <a:avLst/>
              <a:gdLst/>
              <a:ahLst/>
              <a:cxnLst/>
              <a:rect l="l" t="t" r="r" b="b"/>
              <a:pathLst>
                <a:path w="10409" h="6167" extrusionOk="0">
                  <a:moveTo>
                    <a:pt x="10041" y="0"/>
                  </a:moveTo>
                  <a:cubicBezTo>
                    <a:pt x="8107" y="1101"/>
                    <a:pt x="6205" y="2202"/>
                    <a:pt x="4304" y="3302"/>
                  </a:cubicBezTo>
                  <a:cubicBezTo>
                    <a:pt x="3036" y="4003"/>
                    <a:pt x="1769" y="4737"/>
                    <a:pt x="501" y="5437"/>
                  </a:cubicBezTo>
                  <a:cubicBezTo>
                    <a:pt x="268" y="5571"/>
                    <a:pt x="1" y="5671"/>
                    <a:pt x="201" y="6004"/>
                  </a:cubicBezTo>
                  <a:cubicBezTo>
                    <a:pt x="273" y="6125"/>
                    <a:pt x="346" y="6167"/>
                    <a:pt x="419" y="6167"/>
                  </a:cubicBezTo>
                  <a:cubicBezTo>
                    <a:pt x="550" y="6167"/>
                    <a:pt x="686" y="6035"/>
                    <a:pt x="835" y="5971"/>
                  </a:cubicBezTo>
                  <a:cubicBezTo>
                    <a:pt x="1068" y="5838"/>
                    <a:pt x="1302" y="5704"/>
                    <a:pt x="1569" y="5571"/>
                  </a:cubicBezTo>
                  <a:lnTo>
                    <a:pt x="10408" y="634"/>
                  </a:lnTo>
                  <a:cubicBezTo>
                    <a:pt x="10275" y="434"/>
                    <a:pt x="10142" y="234"/>
                    <a:pt x="10041" y="0"/>
                  </a:cubicBezTo>
                  <a:close/>
                </a:path>
              </a:pathLst>
            </a:custGeom>
            <a:solidFill>
              <a:srgbClr val="E7D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9418027" y="1532341"/>
              <a:ext cx="437125" cy="258651"/>
            </a:xfrm>
            <a:custGeom>
              <a:avLst/>
              <a:gdLst/>
              <a:ahLst/>
              <a:cxnLst/>
              <a:rect l="l" t="t" r="r" b="b"/>
              <a:pathLst>
                <a:path w="10375" h="6139" extrusionOk="0">
                  <a:moveTo>
                    <a:pt x="10075" y="1"/>
                  </a:moveTo>
                  <a:cubicBezTo>
                    <a:pt x="6906" y="1769"/>
                    <a:pt x="3737" y="3570"/>
                    <a:pt x="601" y="5338"/>
                  </a:cubicBezTo>
                  <a:cubicBezTo>
                    <a:pt x="368" y="5471"/>
                    <a:pt x="1" y="5571"/>
                    <a:pt x="234" y="5938"/>
                  </a:cubicBezTo>
                  <a:cubicBezTo>
                    <a:pt x="321" y="6087"/>
                    <a:pt x="407" y="6139"/>
                    <a:pt x="494" y="6139"/>
                  </a:cubicBezTo>
                  <a:cubicBezTo>
                    <a:pt x="641" y="6139"/>
                    <a:pt x="788" y="5989"/>
                    <a:pt x="935" y="5905"/>
                  </a:cubicBezTo>
                  <a:cubicBezTo>
                    <a:pt x="4070" y="4104"/>
                    <a:pt x="7239" y="2336"/>
                    <a:pt x="10375" y="534"/>
                  </a:cubicBezTo>
                  <a:cubicBezTo>
                    <a:pt x="10275" y="368"/>
                    <a:pt x="10175" y="167"/>
                    <a:pt x="10075" y="1"/>
                  </a:cubicBezTo>
                  <a:close/>
                </a:path>
              </a:pathLst>
            </a:custGeom>
            <a:solidFill>
              <a:srgbClr val="E7D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9547331" y="1758634"/>
              <a:ext cx="437125" cy="255997"/>
            </a:xfrm>
            <a:custGeom>
              <a:avLst/>
              <a:gdLst/>
              <a:ahLst/>
              <a:cxnLst/>
              <a:rect l="l" t="t" r="r" b="b"/>
              <a:pathLst>
                <a:path w="10375" h="6076" extrusionOk="0">
                  <a:moveTo>
                    <a:pt x="10041" y="0"/>
                  </a:moveTo>
                  <a:cubicBezTo>
                    <a:pt x="6905" y="1768"/>
                    <a:pt x="3770" y="3536"/>
                    <a:pt x="634" y="5304"/>
                  </a:cubicBezTo>
                  <a:cubicBezTo>
                    <a:pt x="401" y="5437"/>
                    <a:pt x="1" y="5538"/>
                    <a:pt x="234" y="5904"/>
                  </a:cubicBezTo>
                  <a:cubicBezTo>
                    <a:pt x="310" y="6031"/>
                    <a:pt x="400" y="6076"/>
                    <a:pt x="495" y="6076"/>
                  </a:cubicBezTo>
                  <a:cubicBezTo>
                    <a:pt x="652" y="6076"/>
                    <a:pt x="823" y="5954"/>
                    <a:pt x="968" y="5871"/>
                  </a:cubicBezTo>
                  <a:cubicBezTo>
                    <a:pt x="4103" y="4070"/>
                    <a:pt x="7239" y="2335"/>
                    <a:pt x="10375" y="567"/>
                  </a:cubicBezTo>
                  <a:lnTo>
                    <a:pt x="10041" y="0"/>
                  </a:lnTo>
                  <a:close/>
                </a:path>
              </a:pathLst>
            </a:custGeom>
            <a:solidFill>
              <a:srgbClr val="E7D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9460201" y="1606831"/>
              <a:ext cx="437125" cy="258314"/>
            </a:xfrm>
            <a:custGeom>
              <a:avLst/>
              <a:gdLst/>
              <a:ahLst/>
              <a:cxnLst/>
              <a:rect l="l" t="t" r="r" b="b"/>
              <a:pathLst>
                <a:path w="10375" h="6131" extrusionOk="0">
                  <a:moveTo>
                    <a:pt x="10041" y="1"/>
                  </a:moveTo>
                  <a:cubicBezTo>
                    <a:pt x="8807" y="701"/>
                    <a:pt x="7572" y="1402"/>
                    <a:pt x="6338" y="2102"/>
                  </a:cubicBezTo>
                  <a:cubicBezTo>
                    <a:pt x="4437" y="3170"/>
                    <a:pt x="2502" y="4270"/>
                    <a:pt x="601" y="5338"/>
                  </a:cubicBezTo>
                  <a:cubicBezTo>
                    <a:pt x="401" y="5471"/>
                    <a:pt x="0" y="5571"/>
                    <a:pt x="234" y="5938"/>
                  </a:cubicBezTo>
                  <a:cubicBezTo>
                    <a:pt x="317" y="6081"/>
                    <a:pt x="400" y="6130"/>
                    <a:pt x="484" y="6130"/>
                  </a:cubicBezTo>
                  <a:cubicBezTo>
                    <a:pt x="634" y="6130"/>
                    <a:pt x="784" y="5969"/>
                    <a:pt x="934" y="5905"/>
                  </a:cubicBezTo>
                  <a:cubicBezTo>
                    <a:pt x="1535" y="5571"/>
                    <a:pt x="2169" y="5238"/>
                    <a:pt x="2802" y="4871"/>
                  </a:cubicBezTo>
                  <a:cubicBezTo>
                    <a:pt x="5304" y="3436"/>
                    <a:pt x="7839" y="1969"/>
                    <a:pt x="10374" y="534"/>
                  </a:cubicBezTo>
                  <a:cubicBezTo>
                    <a:pt x="10241" y="334"/>
                    <a:pt x="10141" y="167"/>
                    <a:pt x="10041" y="1"/>
                  </a:cubicBezTo>
                  <a:close/>
                </a:path>
              </a:pathLst>
            </a:custGeom>
            <a:solidFill>
              <a:srgbClr val="E7D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9506589" y="1681321"/>
              <a:ext cx="435692" cy="257219"/>
            </a:xfrm>
            <a:custGeom>
              <a:avLst/>
              <a:gdLst/>
              <a:ahLst/>
              <a:cxnLst/>
              <a:rect l="l" t="t" r="r" b="b"/>
              <a:pathLst>
                <a:path w="10341" h="6105" extrusionOk="0">
                  <a:moveTo>
                    <a:pt x="9941" y="1"/>
                  </a:moveTo>
                  <a:cubicBezTo>
                    <a:pt x="9807" y="67"/>
                    <a:pt x="9707" y="167"/>
                    <a:pt x="9574" y="234"/>
                  </a:cubicBezTo>
                  <a:cubicBezTo>
                    <a:pt x="6605" y="1935"/>
                    <a:pt x="3636" y="3603"/>
                    <a:pt x="701" y="5304"/>
                  </a:cubicBezTo>
                  <a:cubicBezTo>
                    <a:pt x="434" y="5438"/>
                    <a:pt x="0" y="5571"/>
                    <a:pt x="234" y="5938"/>
                  </a:cubicBezTo>
                  <a:cubicBezTo>
                    <a:pt x="312" y="6060"/>
                    <a:pt x="397" y="6105"/>
                    <a:pt x="486" y="6105"/>
                  </a:cubicBezTo>
                  <a:cubicBezTo>
                    <a:pt x="664" y="6105"/>
                    <a:pt x="856" y="5927"/>
                    <a:pt x="1034" y="5838"/>
                  </a:cubicBezTo>
                  <a:cubicBezTo>
                    <a:pt x="4136" y="4103"/>
                    <a:pt x="7239" y="2369"/>
                    <a:pt x="10341" y="634"/>
                  </a:cubicBezTo>
                  <a:lnTo>
                    <a:pt x="9941" y="1"/>
                  </a:lnTo>
                  <a:close/>
                </a:path>
              </a:pathLst>
            </a:custGeom>
            <a:solidFill>
              <a:srgbClr val="E7D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9588074" y="1833124"/>
              <a:ext cx="437125" cy="259915"/>
            </a:xfrm>
            <a:custGeom>
              <a:avLst/>
              <a:gdLst/>
              <a:ahLst/>
              <a:cxnLst/>
              <a:rect l="l" t="t" r="r" b="b"/>
              <a:pathLst>
                <a:path w="10375" h="6169" extrusionOk="0">
                  <a:moveTo>
                    <a:pt x="10075" y="0"/>
                  </a:moveTo>
                  <a:cubicBezTo>
                    <a:pt x="9574" y="300"/>
                    <a:pt x="9107" y="567"/>
                    <a:pt x="8607" y="834"/>
                  </a:cubicBezTo>
                  <a:cubicBezTo>
                    <a:pt x="5972" y="2335"/>
                    <a:pt x="3337" y="3836"/>
                    <a:pt x="701" y="5337"/>
                  </a:cubicBezTo>
                  <a:cubicBezTo>
                    <a:pt x="468" y="5471"/>
                    <a:pt x="1" y="5537"/>
                    <a:pt x="234" y="5971"/>
                  </a:cubicBezTo>
                  <a:cubicBezTo>
                    <a:pt x="314" y="6117"/>
                    <a:pt x="399" y="6168"/>
                    <a:pt x="485" y="6168"/>
                  </a:cubicBezTo>
                  <a:cubicBezTo>
                    <a:pt x="615" y="6168"/>
                    <a:pt x="748" y="6051"/>
                    <a:pt x="868" y="5971"/>
                  </a:cubicBezTo>
                  <a:lnTo>
                    <a:pt x="10375" y="567"/>
                  </a:lnTo>
                  <a:lnTo>
                    <a:pt x="10075" y="0"/>
                  </a:lnTo>
                  <a:close/>
                </a:path>
              </a:pathLst>
            </a:custGeom>
            <a:solidFill>
              <a:srgbClr val="E7D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9375852" y="1471754"/>
              <a:ext cx="413236" cy="244621"/>
            </a:xfrm>
            <a:custGeom>
              <a:avLst/>
              <a:gdLst/>
              <a:ahLst/>
              <a:cxnLst/>
              <a:rect l="l" t="t" r="r" b="b"/>
              <a:pathLst>
                <a:path w="9808" h="5806" extrusionOk="0">
                  <a:moveTo>
                    <a:pt x="9392" y="0"/>
                  </a:moveTo>
                  <a:cubicBezTo>
                    <a:pt x="9206" y="0"/>
                    <a:pt x="9010" y="237"/>
                    <a:pt x="8874" y="305"/>
                  </a:cubicBezTo>
                  <a:cubicBezTo>
                    <a:pt x="6339" y="1739"/>
                    <a:pt x="3804" y="3140"/>
                    <a:pt x="1269" y="4574"/>
                  </a:cubicBezTo>
                  <a:cubicBezTo>
                    <a:pt x="902" y="4774"/>
                    <a:pt x="568" y="5008"/>
                    <a:pt x="234" y="5208"/>
                  </a:cubicBezTo>
                  <a:cubicBezTo>
                    <a:pt x="1" y="5341"/>
                    <a:pt x="68" y="5508"/>
                    <a:pt x="201" y="5675"/>
                  </a:cubicBezTo>
                  <a:cubicBezTo>
                    <a:pt x="275" y="5770"/>
                    <a:pt x="346" y="5805"/>
                    <a:pt x="414" y="5805"/>
                  </a:cubicBezTo>
                  <a:cubicBezTo>
                    <a:pt x="562" y="5805"/>
                    <a:pt x="698" y="5643"/>
                    <a:pt x="835" y="5575"/>
                  </a:cubicBezTo>
                  <a:cubicBezTo>
                    <a:pt x="3604" y="4007"/>
                    <a:pt x="6406" y="2439"/>
                    <a:pt x="9174" y="905"/>
                  </a:cubicBezTo>
                  <a:cubicBezTo>
                    <a:pt x="9441" y="738"/>
                    <a:pt x="9808" y="571"/>
                    <a:pt x="9641" y="204"/>
                  </a:cubicBezTo>
                  <a:cubicBezTo>
                    <a:pt x="9566" y="54"/>
                    <a:pt x="9480" y="0"/>
                    <a:pt x="9392" y="0"/>
                  </a:cubicBezTo>
                  <a:close/>
                </a:path>
              </a:pathLst>
            </a:custGeom>
            <a:solidFill>
              <a:srgbClr val="E7D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9699135" y="1217526"/>
              <a:ext cx="520041" cy="765295"/>
            </a:xfrm>
            <a:custGeom>
              <a:avLst/>
              <a:gdLst/>
              <a:ahLst/>
              <a:cxnLst/>
              <a:rect l="l" t="t" r="r" b="b"/>
              <a:pathLst>
                <a:path w="12343" h="18164" extrusionOk="0">
                  <a:moveTo>
                    <a:pt x="2268" y="1"/>
                  </a:moveTo>
                  <a:cubicBezTo>
                    <a:pt x="1468" y="368"/>
                    <a:pt x="701" y="768"/>
                    <a:pt x="0" y="1302"/>
                  </a:cubicBezTo>
                  <a:cubicBezTo>
                    <a:pt x="1668" y="4737"/>
                    <a:pt x="3536" y="8307"/>
                    <a:pt x="5704" y="12009"/>
                  </a:cubicBezTo>
                  <a:cubicBezTo>
                    <a:pt x="6772" y="13777"/>
                    <a:pt x="7806" y="15512"/>
                    <a:pt x="8873" y="17146"/>
                  </a:cubicBezTo>
                  <a:cubicBezTo>
                    <a:pt x="9040" y="17346"/>
                    <a:pt x="9574" y="17947"/>
                    <a:pt x="10541" y="18114"/>
                  </a:cubicBezTo>
                  <a:cubicBezTo>
                    <a:pt x="10730" y="18149"/>
                    <a:pt x="10911" y="18163"/>
                    <a:pt x="11079" y="18163"/>
                  </a:cubicBezTo>
                  <a:cubicBezTo>
                    <a:pt x="11714" y="18163"/>
                    <a:pt x="12184" y="17959"/>
                    <a:pt x="12342" y="17880"/>
                  </a:cubicBezTo>
                  <a:cubicBezTo>
                    <a:pt x="8973" y="11909"/>
                    <a:pt x="5604" y="5972"/>
                    <a:pt x="2268" y="1"/>
                  </a:cubicBezTo>
                  <a:close/>
                </a:path>
              </a:pathLst>
            </a:custGeom>
            <a:solidFill>
              <a:srgbClr val="BB9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0" y="0"/>
            <a:ext cx="9030000" cy="71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it" sz="2720" dirty="0">
                <a:solidFill>
                  <a:schemeClr val="accent1"/>
                </a:solidFill>
              </a:rPr>
              <a:t>DA COSA VENGONO INFLUENZATE LE DUE DONNE? </a:t>
            </a:r>
            <a:endParaRPr sz="2720" dirty="0">
              <a:solidFill>
                <a:schemeClr val="accent1"/>
              </a:solidFill>
            </a:endParaRPr>
          </a:p>
        </p:txBody>
      </p:sp>
      <p:sp>
        <p:nvSpPr>
          <p:cNvPr id="98" name="Google Shape;98;p15"/>
          <p:cNvSpPr txBox="1">
            <a:spLocks noGrp="1"/>
          </p:cNvSpPr>
          <p:nvPr>
            <p:ph type="body" idx="1"/>
          </p:nvPr>
        </p:nvSpPr>
        <p:spPr>
          <a:xfrm>
            <a:off x="114000" y="473325"/>
            <a:ext cx="5703000" cy="44409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it" sz="1500" dirty="0">
                <a:solidFill>
                  <a:schemeClr val="dk1"/>
                </a:solidFill>
                <a:latin typeface="Times New Roman"/>
                <a:ea typeface="Times New Roman"/>
                <a:cs typeface="Times New Roman"/>
                <a:sym typeface="Times New Roman"/>
              </a:rPr>
              <a:t>Susan Atkins, nel 1967 incontrò Charles Manson, successivamente si trasferì nel ranch della famiglia Manson, nella California meridionale. La famiglia era una comune hippy criminale sviluppatasi nel deserto della California, in cui sovente si faceva uso di sostanze capaci di modificare pensieri e percezioni, sostanze con cui entrò in contatto anche Susan.</a:t>
            </a:r>
            <a:endParaRPr sz="1500" dirty="0">
              <a:solidFill>
                <a:schemeClr val="dk1"/>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it" sz="1500" dirty="0">
                <a:solidFill>
                  <a:schemeClr val="dk1"/>
                </a:solidFill>
                <a:latin typeface="Times New Roman"/>
                <a:ea typeface="Times New Roman"/>
                <a:cs typeface="Times New Roman"/>
                <a:sym typeface="Times New Roman"/>
              </a:rPr>
              <a:t>Quando aveva solo quindici anni, la sua stabilità emotiva venne turbata dalla dipartita della madre e dal successivo abbandono del padre.</a:t>
            </a:r>
            <a:endParaRPr sz="1500" dirty="0">
              <a:solidFill>
                <a:schemeClr val="dk1"/>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it" sz="1500" dirty="0">
                <a:solidFill>
                  <a:schemeClr val="dk1"/>
                </a:solidFill>
                <a:latin typeface="Times New Roman"/>
                <a:ea typeface="Times New Roman"/>
                <a:cs typeface="Times New Roman"/>
                <a:sym typeface="Times New Roman"/>
              </a:rPr>
              <a:t>Dopo essere stata tratta in arresto per aver rubato un’auto, e passato tre mesi in carcere, tornò in California dove iniziò a fare uso di una sostanza allucinogena conosciuta come LSD.</a:t>
            </a:r>
            <a:endParaRPr sz="1500" dirty="0">
              <a:solidFill>
                <a:schemeClr val="dk1"/>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it" sz="1500" dirty="0">
                <a:solidFill>
                  <a:schemeClr val="dk1"/>
                </a:solidFill>
                <a:latin typeface="Times New Roman"/>
                <a:ea typeface="Times New Roman"/>
                <a:cs typeface="Times New Roman"/>
                <a:sym typeface="Times New Roman"/>
              </a:rPr>
              <a:t>D'altro canto, nella </a:t>
            </a:r>
            <a:r>
              <a:rPr lang="it" sz="1500" i="1" dirty="0">
                <a:solidFill>
                  <a:schemeClr val="dk1"/>
                </a:solidFill>
                <a:latin typeface="Times New Roman"/>
                <a:ea typeface="Times New Roman"/>
                <a:cs typeface="Times New Roman"/>
                <a:sym typeface="Times New Roman"/>
              </a:rPr>
              <a:t>Divina Commedia,</a:t>
            </a:r>
            <a:r>
              <a:rPr lang="it" sz="1500" dirty="0">
                <a:solidFill>
                  <a:schemeClr val="dk1"/>
                </a:solidFill>
                <a:latin typeface="Times New Roman"/>
                <a:ea typeface="Times New Roman"/>
                <a:cs typeface="Times New Roman"/>
                <a:sym typeface="Times New Roman"/>
              </a:rPr>
              <a:t> Dante, ci descrive come Cunizza viene distolta dalla retta via a causa dell’influsso di Venere che l’aveva resa peccatrice. </a:t>
            </a:r>
            <a:endParaRPr sz="1500" dirty="0">
              <a:solidFill>
                <a:schemeClr val="dk1"/>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it" sz="1500" dirty="0">
                <a:solidFill>
                  <a:schemeClr val="dk1"/>
                </a:solidFill>
                <a:latin typeface="Times New Roman"/>
                <a:ea typeface="Times New Roman"/>
                <a:cs typeface="Times New Roman"/>
                <a:sym typeface="Times New Roman"/>
              </a:rPr>
              <a:t>In entrambi i casi vediamo come l’influsso di Venere per Cunizza e l’utilizzo di sostanze stupefacenti per Susan ha determinato il susseguirsi degli eventi.</a:t>
            </a:r>
            <a:endParaRPr sz="1500" dirty="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sz="1500" dirty="0">
              <a:solidFill>
                <a:schemeClr val="dk1"/>
              </a:solidFill>
              <a:latin typeface="Times New Roman"/>
              <a:ea typeface="Times New Roman"/>
              <a:cs typeface="Times New Roman"/>
              <a:sym typeface="Times New Roman"/>
            </a:endParaRPr>
          </a:p>
        </p:txBody>
      </p:sp>
      <p:pic>
        <p:nvPicPr>
          <p:cNvPr id="99" name="Google Shape;99;p15"/>
          <p:cNvPicPr preferRelativeResize="0"/>
          <p:nvPr/>
        </p:nvPicPr>
        <p:blipFill>
          <a:blip r:embed="rId3">
            <a:alphaModFix/>
          </a:blip>
          <a:stretch>
            <a:fillRect/>
          </a:stretch>
        </p:blipFill>
        <p:spPr>
          <a:xfrm>
            <a:off x="6218175" y="573602"/>
            <a:ext cx="2607450" cy="1736950"/>
          </a:xfrm>
          <a:prstGeom prst="rect">
            <a:avLst/>
          </a:prstGeom>
          <a:noFill/>
          <a:ln>
            <a:noFill/>
          </a:ln>
        </p:spPr>
      </p:pic>
      <p:pic>
        <p:nvPicPr>
          <p:cNvPr id="100" name="Google Shape;100;p15"/>
          <p:cNvPicPr preferRelativeResize="0"/>
          <p:nvPr/>
        </p:nvPicPr>
        <p:blipFill>
          <a:blip r:embed="rId4">
            <a:alphaModFix/>
          </a:blip>
          <a:stretch>
            <a:fillRect/>
          </a:stretch>
        </p:blipFill>
        <p:spPr>
          <a:xfrm>
            <a:off x="6297475" y="2462952"/>
            <a:ext cx="2528148" cy="25281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168425" y="1086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it" sz="3020">
                <a:solidFill>
                  <a:srgbClr val="4A86E8"/>
                </a:solidFill>
              </a:rPr>
              <a:t>IL CONDIZIONAMENTO DELLA NOTORIETÀ</a:t>
            </a:r>
            <a:endParaRPr sz="3020">
              <a:solidFill>
                <a:srgbClr val="4A86E8"/>
              </a:solidFill>
            </a:endParaRPr>
          </a:p>
        </p:txBody>
      </p:sp>
      <p:sp>
        <p:nvSpPr>
          <p:cNvPr id="106" name="Google Shape;106;p16"/>
          <p:cNvSpPr txBox="1">
            <a:spLocks noGrp="1"/>
          </p:cNvSpPr>
          <p:nvPr>
            <p:ph type="body" idx="1"/>
          </p:nvPr>
        </p:nvSpPr>
        <p:spPr>
          <a:xfrm>
            <a:off x="85975" y="681375"/>
            <a:ext cx="5645100" cy="4390500"/>
          </a:xfrm>
          <a:prstGeom prst="rect">
            <a:avLst/>
          </a:prstGeom>
        </p:spPr>
        <p:txBody>
          <a:bodyPr spcFirstLastPara="1" wrap="square" lIns="91425" tIns="91425" rIns="91425" bIns="91425" anchor="t" anchorCtr="0">
            <a:noAutofit/>
          </a:bodyPr>
          <a:lstStyle/>
          <a:p>
            <a:pPr marL="0" lvl="0" indent="0" algn="just" rtl="0">
              <a:lnSpc>
                <a:spcPct val="90000"/>
              </a:lnSpc>
              <a:spcBef>
                <a:spcPts val="0"/>
              </a:spcBef>
              <a:spcAft>
                <a:spcPts val="0"/>
              </a:spcAft>
              <a:buSzPts val="1018"/>
              <a:buNone/>
            </a:pPr>
            <a:r>
              <a:rPr lang="it" sz="1500" dirty="0">
                <a:solidFill>
                  <a:schemeClr val="dk1"/>
                </a:solidFill>
                <a:latin typeface="Times New Roman"/>
                <a:ea typeface="Times New Roman"/>
                <a:cs typeface="Times New Roman"/>
                <a:sym typeface="Times New Roman"/>
              </a:rPr>
              <a:t>Sia Cunizza da Romano che Susan Atkins paiono essere influenzate dalla loro prossimità a personaggi celebri, che si configurano nel primo caso con la famiglia Ghibellina di appartenenza e con Charles Manson nel secondo.</a:t>
            </a:r>
            <a:endParaRPr sz="1500" dirty="0">
              <a:solidFill>
                <a:schemeClr val="dk1"/>
              </a:solidFill>
              <a:latin typeface="Times New Roman"/>
              <a:ea typeface="Times New Roman"/>
              <a:cs typeface="Times New Roman"/>
              <a:sym typeface="Times New Roman"/>
            </a:endParaRPr>
          </a:p>
          <a:p>
            <a:pPr marL="0" lvl="0" indent="0" algn="just" rtl="0">
              <a:lnSpc>
                <a:spcPct val="90000"/>
              </a:lnSpc>
              <a:spcBef>
                <a:spcPts val="1200"/>
              </a:spcBef>
              <a:spcAft>
                <a:spcPts val="0"/>
              </a:spcAft>
              <a:buSzPts val="1018"/>
              <a:buNone/>
            </a:pPr>
            <a:r>
              <a:rPr lang="it" sz="1500" dirty="0">
                <a:solidFill>
                  <a:schemeClr val="dk1"/>
                </a:solidFill>
                <a:latin typeface="Times New Roman"/>
                <a:ea typeface="Times New Roman"/>
                <a:cs typeface="Times New Roman"/>
                <a:sym typeface="Times New Roman"/>
              </a:rPr>
              <a:t>È bene sottolineare come la notorietà condizioni le vite individuali, costringendo al mantenimento di aspettative imposte dalla società, e quindi come da questa derivino i comportamenti delle due figure.</a:t>
            </a:r>
            <a:endParaRPr sz="1500" dirty="0">
              <a:solidFill>
                <a:schemeClr val="dk1"/>
              </a:solidFill>
              <a:latin typeface="Times New Roman"/>
              <a:ea typeface="Times New Roman"/>
              <a:cs typeface="Times New Roman"/>
              <a:sym typeface="Times New Roman"/>
            </a:endParaRPr>
          </a:p>
          <a:p>
            <a:pPr marL="0" lvl="0" indent="0" algn="just" rtl="0">
              <a:lnSpc>
                <a:spcPct val="90000"/>
              </a:lnSpc>
              <a:spcBef>
                <a:spcPts val="1200"/>
              </a:spcBef>
              <a:spcAft>
                <a:spcPts val="0"/>
              </a:spcAft>
              <a:buSzPts val="1018"/>
              <a:buNone/>
            </a:pPr>
            <a:r>
              <a:rPr lang="it" sz="1500" dirty="0">
                <a:solidFill>
                  <a:schemeClr val="dk1"/>
                </a:solidFill>
                <a:latin typeface="Times New Roman"/>
                <a:ea typeface="Times New Roman"/>
                <a:cs typeface="Times New Roman"/>
                <a:sym typeface="Times New Roman"/>
              </a:rPr>
              <a:t>L’atteggiamento di Cunizza in campo amoroso è puramente antitetico rispetto a quello che dovrebbe essere il comportamento di una persona dal cognome tanto noto quanto il suo, e ciò fa intendere come ella “sfugga” dalla notorietà e da tutte le implicazioni che da essa derivano.</a:t>
            </a:r>
            <a:endParaRPr sz="1500" dirty="0">
              <a:solidFill>
                <a:schemeClr val="dk1"/>
              </a:solidFill>
              <a:latin typeface="Times New Roman"/>
              <a:ea typeface="Times New Roman"/>
              <a:cs typeface="Times New Roman"/>
              <a:sym typeface="Times New Roman"/>
            </a:endParaRPr>
          </a:p>
          <a:p>
            <a:pPr marL="0" lvl="0" indent="0" algn="just" rtl="0">
              <a:lnSpc>
                <a:spcPct val="90000"/>
              </a:lnSpc>
              <a:spcBef>
                <a:spcPts val="1200"/>
              </a:spcBef>
              <a:spcAft>
                <a:spcPts val="0"/>
              </a:spcAft>
              <a:buSzPts val="1018"/>
              <a:buNone/>
            </a:pPr>
            <a:r>
              <a:rPr lang="it" sz="1500" dirty="0">
                <a:solidFill>
                  <a:schemeClr val="dk1"/>
                </a:solidFill>
                <a:latin typeface="Times New Roman"/>
                <a:ea typeface="Times New Roman"/>
                <a:cs typeface="Times New Roman"/>
                <a:sym typeface="Times New Roman"/>
              </a:rPr>
              <a:t>Diametralmente opposto invece risulta essere l’atteggiamento della Atkins, che tende verso la notorietà, affascinata da quella che è la figura di Charles.</a:t>
            </a:r>
            <a:endParaRPr sz="1500" dirty="0">
              <a:solidFill>
                <a:schemeClr val="dk1"/>
              </a:solidFill>
              <a:latin typeface="Times New Roman"/>
              <a:ea typeface="Times New Roman"/>
              <a:cs typeface="Times New Roman"/>
              <a:sym typeface="Times New Roman"/>
            </a:endParaRPr>
          </a:p>
          <a:p>
            <a:pPr marL="0" lvl="0" indent="0" algn="just" rtl="0">
              <a:lnSpc>
                <a:spcPct val="90000"/>
              </a:lnSpc>
              <a:spcBef>
                <a:spcPts val="1200"/>
              </a:spcBef>
              <a:spcAft>
                <a:spcPts val="1200"/>
              </a:spcAft>
              <a:buSzPts val="1018"/>
              <a:buNone/>
            </a:pPr>
            <a:r>
              <a:rPr lang="it" sz="1500" dirty="0">
                <a:solidFill>
                  <a:schemeClr val="dk1"/>
                </a:solidFill>
                <a:latin typeface="Times New Roman"/>
                <a:ea typeface="Times New Roman"/>
                <a:cs typeface="Times New Roman"/>
                <a:sym typeface="Times New Roman"/>
              </a:rPr>
              <a:t>Sebbene le due donne reagiscono in modo differente, entrambe risultano essere influenzate da quella che è la notorietà.</a:t>
            </a:r>
            <a:endParaRPr sz="1500" dirty="0">
              <a:solidFill>
                <a:schemeClr val="dk1"/>
              </a:solidFill>
              <a:latin typeface="Times New Roman"/>
              <a:ea typeface="Times New Roman"/>
              <a:cs typeface="Times New Roman"/>
              <a:sym typeface="Times New Roman"/>
            </a:endParaRPr>
          </a:p>
        </p:txBody>
      </p:sp>
      <p:pic>
        <p:nvPicPr>
          <p:cNvPr id="107" name="Google Shape;107;p16"/>
          <p:cNvPicPr preferRelativeResize="0"/>
          <p:nvPr/>
        </p:nvPicPr>
        <p:blipFill>
          <a:blip r:embed="rId3">
            <a:alphaModFix/>
          </a:blip>
          <a:stretch>
            <a:fillRect/>
          </a:stretch>
        </p:blipFill>
        <p:spPr>
          <a:xfrm>
            <a:off x="5896475" y="1474188"/>
            <a:ext cx="3108125" cy="21951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1"/>
        <p:cNvGrpSpPr/>
        <p:nvPr/>
      </p:nvGrpSpPr>
      <p:grpSpPr>
        <a:xfrm>
          <a:off x="0" y="0"/>
          <a:ext cx="0" cy="0"/>
          <a:chOff x="0" y="0"/>
          <a:chExt cx="0" cy="0"/>
        </a:xfrm>
      </p:grpSpPr>
      <p:sp>
        <p:nvSpPr>
          <p:cNvPr id="112" name="Google Shape;112;p17"/>
          <p:cNvSpPr txBox="1">
            <a:spLocks noGrp="1"/>
          </p:cNvSpPr>
          <p:nvPr>
            <p:ph type="body" idx="1"/>
          </p:nvPr>
        </p:nvSpPr>
        <p:spPr>
          <a:xfrm>
            <a:off x="181225" y="863550"/>
            <a:ext cx="4815600" cy="3416400"/>
          </a:xfrm>
          <a:prstGeom prst="rect">
            <a:avLst/>
          </a:prstGeom>
          <a:ln>
            <a:noFill/>
          </a:ln>
        </p:spPr>
        <p:txBody>
          <a:bodyPr spcFirstLastPara="1" wrap="square" lIns="91425" tIns="91425" rIns="91425" bIns="91425" anchor="t" anchorCtr="0">
            <a:normAutofit fontScale="25000" lnSpcReduction="20000"/>
          </a:bodyPr>
          <a:lstStyle/>
          <a:p>
            <a:pPr marL="0" lvl="0" indent="0" algn="just" rtl="0">
              <a:spcBef>
                <a:spcPts val="0"/>
              </a:spcBef>
              <a:spcAft>
                <a:spcPts val="0"/>
              </a:spcAft>
              <a:buNone/>
            </a:pPr>
            <a:r>
              <a:rPr lang="it" sz="6000" dirty="0">
                <a:solidFill>
                  <a:schemeClr val="dk1"/>
                </a:solidFill>
                <a:latin typeface="Times New Roman"/>
                <a:ea typeface="Times New Roman"/>
                <a:cs typeface="Times New Roman"/>
                <a:sym typeface="Times New Roman"/>
              </a:rPr>
              <a:t>Susan dopo aver subito il primo arresto ritornò in California dove iniziò a lavorare come cameriera in locali notturni, ballerina in topless e inserviente nei ristoranti. Qui iniziarono i diversi comportamenti sostenuti dalla donna per farsi apprezzare dagli uomini.</a:t>
            </a:r>
            <a:endParaRPr sz="6000" dirty="0">
              <a:solidFill>
                <a:schemeClr val="dk1"/>
              </a:solidFill>
              <a:latin typeface="Times New Roman"/>
              <a:ea typeface="Times New Roman"/>
              <a:cs typeface="Times New Roman"/>
              <a:sym typeface="Times New Roman"/>
            </a:endParaRPr>
          </a:p>
          <a:p>
            <a:pPr marL="0" lvl="0" indent="0" algn="just" rtl="0">
              <a:spcBef>
                <a:spcPts val="1200"/>
              </a:spcBef>
              <a:spcAft>
                <a:spcPts val="0"/>
              </a:spcAft>
              <a:buNone/>
            </a:pPr>
            <a:r>
              <a:rPr lang="it" sz="6000" dirty="0">
                <a:solidFill>
                  <a:schemeClr val="dk1"/>
                </a:solidFill>
                <a:latin typeface="Times New Roman"/>
                <a:ea typeface="Times New Roman"/>
                <a:cs typeface="Times New Roman"/>
                <a:sym typeface="Times New Roman"/>
              </a:rPr>
              <a:t>Anche Cunizza d’altra parte è riconosciuta essere una donna di facili costumi, che intraprese diverse relazioni sia entro che fuori i Sacri vincoli del matrimonio.</a:t>
            </a:r>
            <a:endParaRPr sz="6000" dirty="0">
              <a:solidFill>
                <a:schemeClr val="dk1"/>
              </a:solidFill>
              <a:latin typeface="Times New Roman"/>
              <a:ea typeface="Times New Roman"/>
              <a:cs typeface="Times New Roman"/>
              <a:sym typeface="Times New Roman"/>
            </a:endParaRPr>
          </a:p>
          <a:p>
            <a:pPr marL="0" lvl="0" indent="0" algn="just" rtl="0">
              <a:spcBef>
                <a:spcPts val="1200"/>
              </a:spcBef>
              <a:spcAft>
                <a:spcPts val="0"/>
              </a:spcAft>
              <a:buNone/>
            </a:pPr>
            <a:r>
              <a:rPr lang="it" sz="6000" dirty="0">
                <a:solidFill>
                  <a:schemeClr val="dk1"/>
                </a:solidFill>
                <a:latin typeface="Times New Roman"/>
                <a:ea typeface="Times New Roman"/>
                <a:cs typeface="Times New Roman"/>
                <a:sym typeface="Times New Roman"/>
              </a:rPr>
              <a:t>Anche da questo particolare biografico delle due figure si evince come esse possano essere comparate e accostate in quanto donne la cui nomea si macchia in un primo momento di comportamenti peccaminosi, tutt’altro che rispettosi della castità e innocenza prescritte dal Cristianesimo.</a:t>
            </a:r>
            <a:endParaRPr sz="60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73333"/>
              <a:buFont typeface="Arial"/>
              <a:buNone/>
            </a:pPr>
            <a:endParaRPr sz="15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61111"/>
              <a:buFont typeface="Arial"/>
              <a:buNone/>
            </a:pPr>
            <a:endParaRPr dirty="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chemeClr val="dk1"/>
              </a:solidFill>
              <a:latin typeface="Times New Roman"/>
              <a:ea typeface="Times New Roman"/>
              <a:cs typeface="Times New Roman"/>
              <a:sym typeface="Times New Roman"/>
            </a:endParaRPr>
          </a:p>
        </p:txBody>
      </p:sp>
      <p:sp>
        <p:nvSpPr>
          <p:cNvPr id="113" name="Google Shape;113;p17"/>
          <p:cNvSpPr txBox="1"/>
          <p:nvPr/>
        </p:nvSpPr>
        <p:spPr>
          <a:xfrm>
            <a:off x="3445575" y="-889800"/>
            <a:ext cx="734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4" name="Google Shape;114;p17"/>
          <p:cNvSpPr txBox="1"/>
          <p:nvPr/>
        </p:nvSpPr>
        <p:spPr>
          <a:xfrm>
            <a:off x="1031575" y="229225"/>
            <a:ext cx="68199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3000">
                <a:solidFill>
                  <a:srgbClr val="4A86E8"/>
                </a:solidFill>
              </a:rPr>
              <a:t>FACILI COSTUMI</a:t>
            </a:r>
            <a:endParaRPr sz="3000">
              <a:solidFill>
                <a:srgbClr val="4A86E8"/>
              </a:solidFill>
            </a:endParaRPr>
          </a:p>
        </p:txBody>
      </p:sp>
      <p:pic>
        <p:nvPicPr>
          <p:cNvPr id="115" name="Google Shape;115;p17"/>
          <p:cNvPicPr preferRelativeResize="0"/>
          <p:nvPr/>
        </p:nvPicPr>
        <p:blipFill>
          <a:blip r:embed="rId3">
            <a:alphaModFix/>
          </a:blip>
          <a:stretch>
            <a:fillRect/>
          </a:stretch>
        </p:blipFill>
        <p:spPr>
          <a:xfrm>
            <a:off x="5149225" y="1491813"/>
            <a:ext cx="3842375" cy="21598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311700" y="1298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solidFill>
                  <a:srgbClr val="4A86E8"/>
                </a:solidFill>
              </a:rPr>
              <a:t>INCOMPRENSIONE E STRUMENTALIZZAZIONE</a:t>
            </a:r>
            <a:endParaRPr sz="3355">
              <a:solidFill>
                <a:srgbClr val="4A86E8"/>
              </a:solidFill>
            </a:endParaRPr>
          </a:p>
        </p:txBody>
      </p:sp>
      <p:sp>
        <p:nvSpPr>
          <p:cNvPr id="121" name="Google Shape;121;p18"/>
          <p:cNvSpPr txBox="1"/>
          <p:nvPr/>
        </p:nvSpPr>
        <p:spPr>
          <a:xfrm>
            <a:off x="229225" y="816650"/>
            <a:ext cx="860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22" name="Google Shape;122;p18"/>
          <p:cNvSpPr txBox="1"/>
          <p:nvPr/>
        </p:nvSpPr>
        <p:spPr>
          <a:xfrm>
            <a:off x="114625" y="944250"/>
            <a:ext cx="5243700" cy="341629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500" dirty="0">
                <a:latin typeface="Times New Roman"/>
                <a:ea typeface="Times New Roman"/>
                <a:cs typeface="Times New Roman"/>
                <a:sym typeface="Times New Roman"/>
              </a:rPr>
              <a:t>Sia Susan che Cunizza risultano essere incomprese dai propri contemporanei: così come Cunizza stessa, all’interno dei versi della </a:t>
            </a:r>
            <a:r>
              <a:rPr lang="it" sz="1500" i="1" dirty="0">
                <a:latin typeface="Times New Roman"/>
                <a:ea typeface="Times New Roman"/>
                <a:cs typeface="Times New Roman"/>
                <a:sym typeface="Times New Roman"/>
              </a:rPr>
              <a:t>Divina Commedia,</a:t>
            </a:r>
            <a:r>
              <a:rPr lang="it" sz="1500" dirty="0">
                <a:latin typeface="Times New Roman"/>
                <a:ea typeface="Times New Roman"/>
                <a:cs typeface="Times New Roman"/>
                <a:sym typeface="Times New Roman"/>
              </a:rPr>
              <a:t> afferma la difficoltà di comprensione di quanto da lei affermato per quanto concerne il suo passato, Susan non viene compresa dalla società, che la accusa essere una meretrice, un’assassina, senza però tener conto dei condizionamenti e delle elaborazioni razionali dei traumi infantili cui ella è stata sottoposta.</a:t>
            </a:r>
            <a:endParaRPr sz="1500" dirty="0">
              <a:latin typeface="Times New Roman"/>
              <a:ea typeface="Times New Roman"/>
              <a:cs typeface="Times New Roman"/>
              <a:sym typeface="Times New Roman"/>
            </a:endParaRPr>
          </a:p>
          <a:p>
            <a:pPr marL="0" lvl="0" indent="0" algn="just" rtl="0">
              <a:spcBef>
                <a:spcPts val="0"/>
              </a:spcBef>
              <a:spcAft>
                <a:spcPts val="0"/>
              </a:spcAft>
              <a:buNone/>
            </a:pPr>
            <a:r>
              <a:rPr lang="it" sz="1500" dirty="0">
                <a:latin typeface="Times New Roman"/>
                <a:ea typeface="Times New Roman"/>
                <a:cs typeface="Times New Roman"/>
                <a:sym typeface="Times New Roman"/>
              </a:rPr>
              <a:t>Oltre a essere incomprese, le due donne risultano essere strumentalizzate: Cunizza da Dante stesso nella stesura della </a:t>
            </a:r>
            <a:r>
              <a:rPr lang="it" sz="1500" i="1" dirty="0">
                <a:latin typeface="Times New Roman"/>
                <a:ea typeface="Times New Roman"/>
                <a:cs typeface="Times New Roman"/>
                <a:sym typeface="Times New Roman"/>
              </a:rPr>
              <a:t>Commedia</a:t>
            </a:r>
            <a:r>
              <a:rPr lang="it" sz="1500" dirty="0">
                <a:latin typeface="Times New Roman"/>
                <a:ea typeface="Times New Roman"/>
                <a:cs typeface="Times New Roman"/>
                <a:sym typeface="Times New Roman"/>
              </a:rPr>
              <a:t> a fini di critica politica, e Susan da Charles Manson ai fini terribili cui la sua “famiglia” si dedicava, vale a dire quindi omicidi e abusi; se nel primo caso la strumentalizzazione risulta quindi essere innocua, nel secondo essa è altamente negativa.</a:t>
            </a:r>
            <a:endParaRPr sz="1500" dirty="0">
              <a:latin typeface="Times New Roman"/>
              <a:ea typeface="Times New Roman"/>
              <a:cs typeface="Times New Roman"/>
              <a:sym typeface="Times New Roman"/>
            </a:endParaRPr>
          </a:p>
        </p:txBody>
      </p:sp>
      <p:pic>
        <p:nvPicPr>
          <p:cNvPr id="123" name="Google Shape;123;p18"/>
          <p:cNvPicPr preferRelativeResize="0"/>
          <p:nvPr/>
        </p:nvPicPr>
        <p:blipFill>
          <a:blip r:embed="rId3">
            <a:alphaModFix/>
          </a:blip>
          <a:stretch>
            <a:fillRect/>
          </a:stretch>
        </p:blipFill>
        <p:spPr>
          <a:xfrm>
            <a:off x="5476425" y="1922938"/>
            <a:ext cx="3567275" cy="1690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 </a:t>
            </a:r>
            <a:endParaRPr>
              <a:solidFill>
                <a:srgbClr val="0000FF"/>
              </a:solidFill>
              <a:highlight>
                <a:srgbClr val="0000FF"/>
              </a:highlight>
            </a:endParaRPr>
          </a:p>
        </p:txBody>
      </p:sp>
      <p:sp>
        <p:nvSpPr>
          <p:cNvPr id="129" name="Google Shape;129;p19"/>
          <p:cNvSpPr txBox="1">
            <a:spLocks noGrp="1"/>
          </p:cNvSpPr>
          <p:nvPr>
            <p:ph type="body" idx="1"/>
          </p:nvPr>
        </p:nvSpPr>
        <p:spPr>
          <a:xfrm>
            <a:off x="311700" y="595500"/>
            <a:ext cx="5992200" cy="44763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endParaRPr sz="6000" dirty="0">
              <a:solidFill>
                <a:srgbClr val="4A86E8"/>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it" sz="6000" dirty="0">
                <a:solidFill>
                  <a:srgbClr val="000000"/>
                </a:solidFill>
                <a:latin typeface="Times New Roman"/>
                <a:ea typeface="Times New Roman"/>
                <a:cs typeface="Times New Roman"/>
                <a:sym typeface="Times New Roman"/>
              </a:rPr>
              <a:t>Susan Atkins si avvicinò a Dio durante il periodo trascorso in carcere, all’età di 26 anni. </a:t>
            </a:r>
            <a:endParaRPr sz="6000" dirty="0">
              <a:solidFill>
                <a:srgbClr val="000000"/>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it" sz="6000" dirty="0">
                <a:solidFill>
                  <a:srgbClr val="000000"/>
                </a:solidFill>
                <a:latin typeface="Times New Roman"/>
                <a:ea typeface="Times New Roman"/>
                <a:cs typeface="Times New Roman"/>
                <a:sym typeface="Times New Roman"/>
              </a:rPr>
              <a:t>La conversione al cristianesimo fu dovuta alla necessità di rimediare a tutti le opere peccaminose e mostruose commesse quando era sotto l’influenza di Charles Manson durante gli anni Sessanta del ‘900; inoltre, lei stessa sostenne di aver avuto una visione di Gesù Cristo nella sua cella, fatto che alimentò maggiormente il suo desiderio di agganciarsi alla fede. La conversione ha aiutato la giovane a concepire la vita in maniera più “pulita”, priva di influenze esterne in grado di influenzarla verso una strada criminale.</a:t>
            </a:r>
            <a:endParaRPr sz="6000" dirty="0">
              <a:solidFill>
                <a:srgbClr val="000000"/>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it" sz="6000" dirty="0">
                <a:solidFill>
                  <a:srgbClr val="000000"/>
                </a:solidFill>
                <a:latin typeface="Times New Roman"/>
                <a:ea typeface="Times New Roman"/>
                <a:cs typeface="Times New Roman"/>
                <a:sym typeface="Times New Roman"/>
              </a:rPr>
              <a:t>Cunizza da Romano fu una donna che nonostante la vita spregiudicata e piene di relazioni carnali, verso gli ultimi anni della sua vita ebbe il coraggio, anche grazie all’assenza di influenze da parte della società e delle persone che la circondavano, di intraprendere il percorso che l’avrebbe portata a contatto con Dio e con i più bisognosi, guadagnandosi così un posto all’interno dei nove cieli.                                                     </a:t>
            </a:r>
            <a:endParaRPr sz="6000" dirty="0">
              <a:solidFill>
                <a:srgbClr val="000000"/>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endParaRPr sz="1500" dirty="0">
              <a:solidFill>
                <a:srgbClr val="000000"/>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endParaRPr sz="1500" dirty="0">
              <a:solidFill>
                <a:srgbClr val="000000"/>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r>
              <a:rPr lang="it" sz="1500" dirty="0">
                <a:solidFill>
                  <a:srgbClr val="000000"/>
                </a:solidFill>
                <a:latin typeface="Times New Roman"/>
                <a:ea typeface="Times New Roman"/>
                <a:cs typeface="Times New Roman"/>
                <a:sym typeface="Times New Roman"/>
              </a:rPr>
              <a:t> v</a:t>
            </a:r>
            <a:endParaRPr sz="1500" dirty="0">
              <a:solidFill>
                <a:srgbClr val="000000"/>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endParaRPr sz="6000" dirty="0">
              <a:solidFill>
                <a:srgbClr val="000000"/>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endParaRPr sz="1500" dirty="0">
              <a:solidFill>
                <a:srgbClr val="000000"/>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endParaRPr dirty="0">
              <a:solidFill>
                <a:srgbClr val="000000"/>
              </a:solidFill>
            </a:endParaRPr>
          </a:p>
          <a:p>
            <a:pPr marL="0" lvl="0" indent="0" algn="l" rtl="0">
              <a:lnSpc>
                <a:spcPct val="100000"/>
              </a:lnSpc>
              <a:spcBef>
                <a:spcPts val="1200"/>
              </a:spcBef>
              <a:spcAft>
                <a:spcPts val="1200"/>
              </a:spcAft>
              <a:buNone/>
            </a:pPr>
            <a:r>
              <a:rPr lang="it" sz="2800" dirty="0">
                <a:solidFill>
                  <a:srgbClr val="4A86E8"/>
                </a:solidFill>
              </a:rPr>
              <a:t> </a:t>
            </a:r>
            <a:endParaRPr dirty="0">
              <a:solidFill>
                <a:srgbClr val="4A86E8"/>
              </a:solidFill>
            </a:endParaRPr>
          </a:p>
        </p:txBody>
      </p:sp>
      <p:sp>
        <p:nvSpPr>
          <p:cNvPr id="130" name="Google Shape;130;p19"/>
          <p:cNvSpPr txBox="1"/>
          <p:nvPr/>
        </p:nvSpPr>
        <p:spPr>
          <a:xfrm>
            <a:off x="603300" y="100300"/>
            <a:ext cx="7937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3000">
                <a:solidFill>
                  <a:srgbClr val="4A86E8"/>
                </a:solidFill>
                <a:latin typeface="Times New Roman"/>
                <a:ea typeface="Times New Roman"/>
                <a:cs typeface="Times New Roman"/>
                <a:sym typeface="Times New Roman"/>
              </a:rPr>
              <a:t>L’AVVICINAMENTO A DIO</a:t>
            </a:r>
            <a:endParaRPr sz="3000">
              <a:solidFill>
                <a:srgbClr val="4A86E8"/>
              </a:solidFill>
              <a:latin typeface="Times New Roman"/>
              <a:ea typeface="Times New Roman"/>
              <a:cs typeface="Times New Roman"/>
              <a:sym typeface="Times New Roman"/>
            </a:endParaRPr>
          </a:p>
        </p:txBody>
      </p:sp>
      <p:pic>
        <p:nvPicPr>
          <p:cNvPr id="131" name="Google Shape;131;p19"/>
          <p:cNvPicPr preferRelativeResize="0"/>
          <p:nvPr/>
        </p:nvPicPr>
        <p:blipFill>
          <a:blip r:embed="rId3">
            <a:alphaModFix/>
          </a:blip>
          <a:stretch>
            <a:fillRect/>
          </a:stretch>
        </p:blipFill>
        <p:spPr>
          <a:xfrm>
            <a:off x="6364050" y="1024000"/>
            <a:ext cx="2573750" cy="3095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410475" y="1605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solidFill>
                  <a:schemeClr val="accent1"/>
                </a:solidFill>
              </a:rPr>
              <a:t>L’ASCENSIONE VERSO DIO</a:t>
            </a:r>
            <a:endParaRPr>
              <a:solidFill>
                <a:schemeClr val="accent1"/>
              </a:solidFill>
            </a:endParaRPr>
          </a:p>
        </p:txBody>
      </p:sp>
      <p:sp>
        <p:nvSpPr>
          <p:cNvPr id="137" name="Google Shape;137;p20"/>
          <p:cNvSpPr txBox="1">
            <a:spLocks noGrp="1"/>
          </p:cNvSpPr>
          <p:nvPr>
            <p:ph type="body" idx="1"/>
          </p:nvPr>
        </p:nvSpPr>
        <p:spPr>
          <a:xfrm>
            <a:off x="330625" y="733263"/>
            <a:ext cx="4919100" cy="3835500"/>
          </a:xfrm>
          <a:prstGeom prst="rect">
            <a:avLst/>
          </a:prstGeom>
        </p:spPr>
        <p:txBody>
          <a:bodyPr spcFirstLastPara="1" wrap="square" lIns="91425" tIns="91425" rIns="91425" bIns="91425" anchor="t" anchorCtr="0">
            <a:normAutofit fontScale="92500"/>
          </a:bodyPr>
          <a:lstStyle/>
          <a:p>
            <a:pPr marL="0" lvl="0" indent="0" algn="just" rtl="0">
              <a:spcBef>
                <a:spcPts val="0"/>
              </a:spcBef>
              <a:spcAft>
                <a:spcPts val="1200"/>
              </a:spcAft>
              <a:buNone/>
            </a:pPr>
            <a:r>
              <a:rPr lang="it" sz="1500" dirty="0">
                <a:solidFill>
                  <a:schemeClr val="dk1"/>
                </a:solidFill>
                <a:latin typeface="Times New Roman"/>
                <a:ea typeface="Times New Roman"/>
                <a:cs typeface="Times New Roman"/>
                <a:sym typeface="Times New Roman"/>
              </a:rPr>
              <a:t>Se il percorso di Cunizza si conclude con il raggiungimento del Beato Regno, la conclusione della vita terrena di Susan termina con la reclusione e il suo successivo spegnimento all’interno di una casa di cura Californiana. È ragionevole pensare che le due si siano ricongiunte in Paradiso, in quanto entrambe hanno dimostrato pentimento, avvicinandosi a Dio e compiendo atti caritatevoli e assistenziali verso il prossimo: negli anni trascorsi in carcere, Susan è diventata attiva in programmi educativi e ha ricevuto due lodi per aver assistito in interventi di emergenza per quanto riguarda la salute di altri detenuti, arrivando a sventare un tentato suicidio. Entrambi i percorsi quindi potrebbero essere visti in chiave allegorica come un’ascesa verso Dio, che partendo dall’emisfero delle terre emerse trova la propria collocazione finale nel terzo cielo concentrico.  </a:t>
            </a:r>
            <a:endParaRPr dirty="0"/>
          </a:p>
        </p:txBody>
      </p:sp>
      <p:pic>
        <p:nvPicPr>
          <p:cNvPr id="138" name="Google Shape;138;p20"/>
          <p:cNvPicPr preferRelativeResize="0"/>
          <p:nvPr/>
        </p:nvPicPr>
        <p:blipFill>
          <a:blip r:embed="rId3">
            <a:alphaModFix/>
          </a:blip>
          <a:stretch>
            <a:fillRect/>
          </a:stretch>
        </p:blipFill>
        <p:spPr>
          <a:xfrm>
            <a:off x="5474350" y="865063"/>
            <a:ext cx="3200400" cy="3571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2"/>
        <p:cNvGrpSpPr/>
        <p:nvPr/>
      </p:nvGrpSpPr>
      <p:grpSpPr>
        <a:xfrm>
          <a:off x="0" y="0"/>
          <a:ext cx="0" cy="0"/>
          <a:chOff x="0" y="0"/>
          <a:chExt cx="0" cy="0"/>
        </a:xfrm>
      </p:grpSpPr>
      <p:pic>
        <p:nvPicPr>
          <p:cNvPr id="144" name="Google Shape;144;p21"/>
          <p:cNvPicPr preferRelativeResize="0"/>
          <p:nvPr/>
        </p:nvPicPr>
        <p:blipFill>
          <a:blip r:embed="rId3">
            <a:alphaModFix/>
          </a:blip>
          <a:stretch>
            <a:fillRect/>
          </a:stretch>
        </p:blipFill>
        <p:spPr>
          <a:xfrm>
            <a:off x="7259925" y="2169575"/>
            <a:ext cx="1640250" cy="1640250"/>
          </a:xfrm>
          <a:prstGeom prst="rect">
            <a:avLst/>
          </a:prstGeom>
          <a:noFill/>
          <a:ln>
            <a:noFill/>
          </a:ln>
        </p:spPr>
      </p:pic>
      <p:pic>
        <p:nvPicPr>
          <p:cNvPr id="145" name="Google Shape;145;p21"/>
          <p:cNvPicPr preferRelativeResize="0"/>
          <p:nvPr/>
        </p:nvPicPr>
        <p:blipFill>
          <a:blip r:embed="rId4">
            <a:alphaModFix/>
          </a:blip>
          <a:stretch>
            <a:fillRect/>
          </a:stretch>
        </p:blipFill>
        <p:spPr>
          <a:xfrm>
            <a:off x="295325" y="2267197"/>
            <a:ext cx="6506326" cy="1445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1178</Words>
  <Application>Microsoft Office PowerPoint</Application>
  <PresentationFormat>Presentazione su schermo (16:9)</PresentationFormat>
  <Paragraphs>53</Paragraphs>
  <Slides>9</Slides>
  <Notes>9</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9</vt:i4>
      </vt:variant>
    </vt:vector>
  </HeadingPairs>
  <TitlesOfParts>
    <vt:vector size="12" baseType="lpstr">
      <vt:lpstr>Arial</vt:lpstr>
      <vt:lpstr>Times New Roman</vt:lpstr>
      <vt:lpstr>Simple Light</vt:lpstr>
      <vt:lpstr>LE FIGURE FEMMINILI NEL PARADISO</vt:lpstr>
      <vt:lpstr>BIOGRAFIE</vt:lpstr>
      <vt:lpstr>DA COSA VENGONO INFLUENZATE LE DUE DONNE? </vt:lpstr>
      <vt:lpstr>IL CONDIZIONAMENTO DELLA NOTORIETÀ</vt:lpstr>
      <vt:lpstr>Presentazione standard di PowerPoint</vt:lpstr>
      <vt:lpstr>INCOMPRENSIONE E STRUMENTALIZZAZIONE</vt:lpstr>
      <vt:lpstr> </vt:lpstr>
      <vt:lpstr>L’ASCENSIONE VERSO DIO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FIGURE FEMMINILI NEL PARADISO</dc:title>
  <dc:creator>maria mancusi</dc:creator>
  <cp:lastModifiedBy>maria mancusi</cp:lastModifiedBy>
  <cp:revision>4</cp:revision>
  <dcterms:modified xsi:type="dcterms:W3CDTF">2021-12-09T15:49:47Z</dcterms:modified>
</cp:coreProperties>
</file>