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handoutMasterIdLst>
    <p:handoutMasterId r:id="rId14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83" r:id="rId11"/>
    <p:sldId id="269" r:id="rId12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85" d="100"/>
          <a:sy n="85" d="100"/>
        </p:scale>
        <p:origin x="180" y="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435D5CA-217C-4614-9A3C-EEC5D594B056}" type="datetime1">
              <a:rPr lang="it-IT" smtClean="0"/>
              <a:t>08/12/2021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33F77F8-8E21-427A-8345-023BF3B42495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889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069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074690-7256-4BB9-AC0F-97AEAE8CDEC2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04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18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148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438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2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954F1948-006C-4AF2-9BB8-5590DE340B4E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9" name="Oval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nettore dirit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5" name="Oval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nettore dirit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F27A4B-BCBB-40DF-973A-4AE100165E4F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BB97D-C66D-4A88-B7A2-EC7A53906B2B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3EC95F-BA1B-4C18-9366-021280E8FCDD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100" b="0" cap="none" baseline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B66685-9917-4FA9-97FA-F7CBD01B573E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nettore dirit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nettore dirit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AD8BBD-71CC-409E-BFB2-246F17C5C82E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C9B8B0-4BE3-42F0-A6AA-86DCD761CF6F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968A3D-76C6-4711-9926-51A6FD430964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1C083B-9FB4-4496-A1AA-CFC98E67E418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4DDAF3-125A-477E-8366-A2A105615D0C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AED65B-ABDB-4384-BED8-4E778B05E186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2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9A476C03-45BF-421B-88D9-2B5ED35BE8EE}" type="datetime1">
              <a:rPr lang="it-IT" smtClean="0"/>
              <a:pPr/>
              <a:t>08/12/2021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9876" y="1700807"/>
            <a:ext cx="9435241" cy="1956315"/>
          </a:xfrm>
        </p:spPr>
        <p:txBody>
          <a:bodyPr rtlCol="0">
            <a:normAutofit/>
          </a:bodyPr>
          <a:lstStyle/>
          <a:p>
            <a:pPr rtl="0"/>
            <a:r>
              <a:rPr lang="it-IT" sz="6000" dirty="0"/>
              <a:t>LA STORIA DI FRANCESCA DA RIMINI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l" rtl="0"/>
            <a:r>
              <a:rPr lang="it-IT" sz="2400" dirty="0"/>
              <a:t>3f</a:t>
            </a:r>
          </a:p>
          <a:p>
            <a:pPr algn="l" rtl="0"/>
            <a:endParaRPr lang="it-IT" dirty="0"/>
          </a:p>
          <a:p>
            <a:pPr algn="l" rtl="0"/>
            <a:r>
              <a:rPr lang="it-IT" dirty="0"/>
              <a:t>GRUPPO 3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53852" y="404664"/>
            <a:ext cx="9751060" cy="691480"/>
          </a:xfrm>
        </p:spPr>
        <p:txBody>
          <a:bodyPr rtlCol="0"/>
          <a:lstStyle/>
          <a:p>
            <a:pPr algn="ctr" rtl="0"/>
            <a:r>
              <a:rPr lang="it-IT"/>
              <a:t>INFERNO-CANTO V</a:t>
            </a:r>
            <a:endParaRPr lang="it-IT" dirty="0"/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19189"/>
              </p:ext>
            </p:extLst>
          </p:nvPr>
        </p:nvGraphicFramePr>
        <p:xfrm>
          <a:off x="1053852" y="1096144"/>
          <a:ext cx="9915774" cy="521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887">
                  <a:extLst>
                    <a:ext uri="{9D8B030D-6E8A-4147-A177-3AD203B41FA5}">
                      <a16:colId xmlns:a16="http://schemas.microsoft.com/office/drawing/2014/main" val="2094765833"/>
                    </a:ext>
                  </a:extLst>
                </a:gridCol>
                <a:gridCol w="4957887">
                  <a:extLst>
                    <a:ext uri="{9D8B030D-6E8A-4147-A177-3AD203B41FA5}">
                      <a16:colId xmlns:a16="http://schemas.microsoft.com/office/drawing/2014/main" val="2711139765"/>
                    </a:ext>
                  </a:extLst>
                </a:gridCol>
              </a:tblGrid>
              <a:tr h="5213176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82-Quali colombe dal disio chiamate</a:t>
                      </a:r>
                    </a:p>
                    <a:p>
                      <a:r>
                        <a:rPr lang="it-IT" dirty="0"/>
                        <a:t>con l'ali alzate e ferme al dolce nido</a:t>
                      </a:r>
                    </a:p>
                    <a:p>
                      <a:r>
                        <a:rPr lang="it-IT" dirty="0" err="1"/>
                        <a:t>vegnon</a:t>
                      </a:r>
                      <a:r>
                        <a:rPr lang="it-IT" dirty="0"/>
                        <a:t> per l'aere, dal voler portate;</a:t>
                      </a:r>
                    </a:p>
                    <a:p>
                      <a:r>
                        <a:rPr lang="it-IT" dirty="0"/>
                        <a:t>85-cotali uscir de la schiera </a:t>
                      </a:r>
                      <a:r>
                        <a:rPr lang="it-IT" dirty="0" err="1"/>
                        <a:t>ov</a:t>
                      </a:r>
                      <a:r>
                        <a:rPr lang="it-IT" dirty="0"/>
                        <a:t>' è Dido,</a:t>
                      </a:r>
                    </a:p>
                    <a:p>
                      <a:r>
                        <a:rPr lang="it-IT" dirty="0"/>
                        <a:t>a noi venendo per l'aere maligno,</a:t>
                      </a:r>
                    </a:p>
                    <a:p>
                      <a:r>
                        <a:rPr lang="it-IT" dirty="0"/>
                        <a:t>sì forte fu l'</a:t>
                      </a:r>
                      <a:r>
                        <a:rPr lang="it-IT" dirty="0" err="1"/>
                        <a:t>affettüoso</a:t>
                      </a:r>
                      <a:r>
                        <a:rPr lang="it-IT" dirty="0"/>
                        <a:t> grido.</a:t>
                      </a:r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103- Amor, ch'a nullo amato amar perdona ,</a:t>
                      </a:r>
                    </a:p>
                    <a:p>
                      <a:r>
                        <a:rPr lang="it-IT" dirty="0"/>
                        <a:t>mi prese del costui piacer sì forte,</a:t>
                      </a:r>
                    </a:p>
                    <a:p>
                      <a:r>
                        <a:rPr lang="it-IT" dirty="0"/>
                        <a:t>che, come vedi, ancor non m'abbandona.</a:t>
                      </a:r>
                    </a:p>
                    <a:p>
                      <a:r>
                        <a:rPr lang="it-IT" dirty="0"/>
                        <a:t>106-Amor condusse noi ad una morte.</a:t>
                      </a:r>
                    </a:p>
                    <a:p>
                      <a:r>
                        <a:rPr lang="it-IT" dirty="0" err="1"/>
                        <a:t>Caina</a:t>
                      </a:r>
                      <a:r>
                        <a:rPr lang="it-IT" dirty="0"/>
                        <a:t>  attende chi a vita ci spense ».</a:t>
                      </a:r>
                    </a:p>
                    <a:p>
                      <a:r>
                        <a:rPr lang="it-IT" dirty="0"/>
                        <a:t>Queste parole da lor ci fuor porte.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82-Come colombe richiamate dal desiderio</a:t>
                      </a:r>
                    </a:p>
                    <a:p>
                      <a:r>
                        <a:rPr lang="it-IT" dirty="0"/>
                        <a:t>[che] con le ali distese volano nell’aria</a:t>
                      </a:r>
                    </a:p>
                    <a:p>
                      <a:r>
                        <a:rPr lang="it-IT" dirty="0"/>
                        <a:t>all'amorevole nido, guidate dalla volontà;</a:t>
                      </a:r>
                    </a:p>
                    <a:p>
                      <a:r>
                        <a:rPr lang="it-IT" dirty="0"/>
                        <a:t>85-così questi uscirono [fuori] dalla fila di </a:t>
                      </a:r>
                      <a:r>
                        <a:rPr lang="it-IT" dirty="0" err="1"/>
                        <a:t>Didone</a:t>
                      </a:r>
                      <a:r>
                        <a:rPr lang="it-IT" dirty="0"/>
                        <a:t>,</a:t>
                      </a:r>
                    </a:p>
                    <a:p>
                      <a:r>
                        <a:rPr lang="it-IT" dirty="0"/>
                        <a:t>avvicinandosi a noi attraverso l'aria infernale,</a:t>
                      </a:r>
                    </a:p>
                    <a:p>
                      <a:r>
                        <a:rPr lang="it-IT" dirty="0"/>
                        <a:t>a tal punto risuonò la forza del [mio] richiamo benigno.</a:t>
                      </a:r>
                    </a:p>
                    <a:p>
                      <a:r>
                        <a:rPr lang="it-IT" dirty="0"/>
                        <a:t>103-Amore, che non tollera che chi è amato non ami a sua volta,</a:t>
                      </a:r>
                    </a:p>
                    <a:p>
                      <a:r>
                        <a:rPr lang="it-IT" dirty="0"/>
                        <a:t>mi rapì della bellezza di questi [Paolo] in modo così potente,</a:t>
                      </a:r>
                    </a:p>
                    <a:p>
                      <a:r>
                        <a:rPr lang="it-IT" dirty="0"/>
                        <a:t>che, come vedi, ancora lo amo.</a:t>
                      </a:r>
                    </a:p>
                    <a:p>
                      <a:r>
                        <a:rPr lang="it-IT" dirty="0"/>
                        <a:t>106-Amore ci portò entrambi ad un'unica morte.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 err="1"/>
                        <a:t>Caina</a:t>
                      </a:r>
                      <a:r>
                        <a:rPr lang="it-IT" dirty="0"/>
                        <a:t> è in attesa di colui che ci uccise».</a:t>
                      </a:r>
                    </a:p>
                    <a:p>
                      <a:r>
                        <a:rPr lang="it-IT" dirty="0"/>
                        <a:t>Queste parole le anime ci riferirono.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9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169" y="476672"/>
            <a:ext cx="9751060" cy="691480"/>
          </a:xfrm>
        </p:spPr>
        <p:txBody>
          <a:bodyPr rtlCol="0"/>
          <a:lstStyle/>
          <a:p>
            <a:pPr algn="ctr" rtl="0"/>
            <a:r>
              <a:rPr lang="it-IT" dirty="0"/>
              <a:t>La Francesca di Dante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700808"/>
            <a:ext cx="3893191" cy="355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693812" y="1384176"/>
            <a:ext cx="5616624" cy="4565104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I protagonisti del C V sono Francesca e Paolo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Francesca racconta la loro vicenda amorosa che li portò alla morte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Dante vuole scoprire come i due abbiano perso il controllo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L’ amore  fu acceso dalla lettura della storia di Lancillotto e Ginevra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Da amore-virtù si passa ad amore-passione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I due si macchiano del peccato di lussuria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Dante rimane commosso dalla loro storia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5820" y="548680"/>
            <a:ext cx="9751060" cy="619472"/>
          </a:xfrm>
        </p:spPr>
        <p:txBody>
          <a:bodyPr rtlCol="0"/>
          <a:lstStyle/>
          <a:p>
            <a:pPr rtl="0"/>
            <a:r>
              <a:rPr lang="it-IT" dirty="0"/>
              <a:t>LA VERA STORIA DI FRANCESCA E PAOLO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628800"/>
            <a:ext cx="4003325" cy="375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gnaposto contenuto 10"/>
          <p:cNvSpPr>
            <a:spLocks noGrp="1"/>
          </p:cNvSpPr>
          <p:nvPr>
            <p:ph type="body" sz="half" idx="2"/>
          </p:nvPr>
        </p:nvSpPr>
        <p:spPr>
          <a:xfrm>
            <a:off x="765820" y="1268760"/>
            <a:ext cx="5544616" cy="4752528"/>
          </a:xfrm>
        </p:spPr>
        <p:txBody>
          <a:bodyPr rtlCol="0">
            <a:normAutofit fontScale="85000" lnSpcReduction="20000"/>
          </a:bodyPr>
          <a:lstStyle/>
          <a:p>
            <a:r>
              <a:rPr lang="it-IT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Francesca da Rimini e Paolo Malatesta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1275 Guido Minore da la mano di sua figlia a Giovanni Malatesta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Per evitare che Francesca rifiutasse al matrimonio si presentò Paolo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Francesca si innamora di Paolo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Lei non sa che Paolo la sta sposando in procura, ossia in nome di Giovanni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Paolo andava spesso a trovare Francesca e insieme leggevano dei libri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 err="1"/>
              <a:t>Malatestino</a:t>
            </a:r>
            <a:r>
              <a:rPr lang="it-IT" dirty="0"/>
              <a:t> dell’Occhio si accorse dell’amore tra i due e li denunciò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Giovanni sorprese così Francesca a tradirlo con Paolo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Giovanni si vendicò assassinando i due nel 1289</a:t>
            </a:r>
          </a:p>
          <a:p>
            <a:endParaRPr lang="it-IT" sz="1800" dirty="0"/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9836" y="620688"/>
            <a:ext cx="9751060" cy="619472"/>
          </a:xfrm>
        </p:spPr>
        <p:txBody>
          <a:bodyPr rtlCol="0"/>
          <a:lstStyle/>
          <a:p>
            <a:pPr algn="ctr" rtl="0"/>
            <a:r>
              <a:rPr lang="it-IT" dirty="0"/>
              <a:t>LA FIGURA FEMMINILE NELLE OPERE DI DANTE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772816"/>
            <a:ext cx="44164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1125860" y="1340768"/>
            <a:ext cx="4968552" cy="4771257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Per Dante la donna è estremamente importante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Lo dimostra all’interno delle sue opere ispirandosi maggiormente a Beatrice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Dante ha una visione originale della donna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La donna ispira, eleva e indirizza l’uomo sulla retta via per la Salvezza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Non tutte le donne di Dante, però, sono legate a eventi positivi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Dante racconta anche la storia di Francesca, vittima di femminicidio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3" y="548680"/>
            <a:ext cx="9751060" cy="691480"/>
          </a:xfrm>
        </p:spPr>
        <p:txBody>
          <a:bodyPr/>
          <a:lstStyle/>
          <a:p>
            <a:pPr algn="ctr"/>
            <a:r>
              <a:rPr lang="it-IT" dirty="0"/>
              <a:t>LE DONNE NEL MEDIOEVO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86" y="2132856"/>
            <a:ext cx="4754924" cy="272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7828" y="1532134"/>
            <a:ext cx="5842458" cy="42672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 Considerate inferiori perché fisicamente deboli e moralmente fragili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Sottomesse agli uomini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Ubbidienti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Relegate alle attività della casa e della famiglia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Si occupavano di insegnare alle bambine i lavori domestici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Non potevano studiare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La nascita di una bambina era considerata una disgrazia</a:t>
            </a:r>
          </a:p>
        </p:txBody>
      </p:sp>
    </p:spTree>
    <p:extLst>
      <p:ext uri="{BB962C8B-B14F-4D97-AF65-F5344CB8AC3E}">
        <p14:creationId xmlns:p14="http://schemas.microsoft.com/office/powerpoint/2010/main" val="369755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0799" y="620688"/>
            <a:ext cx="9751060" cy="61947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LE DONNE AL GIORNO D’OGGI </a:t>
            </a:r>
            <a:br>
              <a:rPr lang="it-IT" dirty="0"/>
            </a:br>
            <a:r>
              <a:rPr lang="it-IT" dirty="0"/>
              <a:t>(nei Paesi più avanzati)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1988840"/>
            <a:ext cx="487439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7828" y="1600200"/>
            <a:ext cx="5256585" cy="42672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Le donne hanno lottato per i propri diritti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Le donne possono svolgere lavori pari agli uomini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Possono partecipare alla vita politica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Possono votare ed essere elette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Posso ricevere istruzione e svolgere professioni</a:t>
            </a:r>
          </a:p>
          <a:p>
            <a:r>
              <a:rPr lang="it-IT" sz="2400" b="1" dirty="0"/>
              <a:t>Nonostante i molti traguardi raggiunti le donne, però, sono ancora discriminate in alcuni ambiti, ad esempio lo sport, in politica, nel lavoro (gender </a:t>
            </a:r>
            <a:r>
              <a:rPr lang="it-IT" sz="2400" b="1" dirty="0" err="1"/>
              <a:t>pay</a:t>
            </a:r>
            <a:r>
              <a:rPr lang="it-IT" sz="2400" b="1" dirty="0"/>
              <a:t> gap)</a:t>
            </a:r>
          </a:p>
        </p:txBody>
      </p:sp>
    </p:spTree>
    <p:extLst>
      <p:ext uri="{BB962C8B-B14F-4D97-AF65-F5344CB8AC3E}">
        <p14:creationId xmlns:p14="http://schemas.microsoft.com/office/powerpoint/2010/main" val="119591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693812" y="548680"/>
            <a:ext cx="9751060" cy="1152128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/>
              <a:t>FRANCESCA HA ISPIRATO …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566581" y="2303336"/>
            <a:ext cx="5040560" cy="3168352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Francesca e </a:t>
            </a:r>
            <a:r>
              <a:rPr lang="it-IT"/>
              <a:t>Paolo hanno </a:t>
            </a:r>
            <a:r>
              <a:rPr lang="it-IT" dirty="0"/>
              <a:t>influenzato la storia dell’arte, grazie alla loro storia hanno ispirato molti artisti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Hanno ispirato opere teatrali, dipinti e canzoni </a:t>
            </a:r>
            <a:r>
              <a:rPr lang="it-IT" dirty="0">
                <a:sym typeface="Wingdings" panose="05000000000000000000" pitchFamily="2" charset="2"/>
              </a:rPr>
              <a:t> per esempio le opere di </a:t>
            </a:r>
            <a:r>
              <a:rPr lang="it-IT" dirty="0" err="1">
                <a:sym typeface="Wingdings" panose="05000000000000000000" pitchFamily="2" charset="2"/>
              </a:rPr>
              <a:t>Anselm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Feuerbach</a:t>
            </a:r>
            <a:r>
              <a:rPr lang="it-IT" dirty="0">
                <a:sym typeface="Wingdings" panose="05000000000000000000" pitchFamily="2" charset="2"/>
              </a:rPr>
              <a:t>, Amos </a:t>
            </a:r>
            <a:r>
              <a:rPr lang="it-IT" dirty="0" err="1">
                <a:sym typeface="Wingdings" panose="05000000000000000000" pitchFamily="2" charset="2"/>
              </a:rPr>
              <a:t>Cassioli</a:t>
            </a:r>
            <a:r>
              <a:rPr lang="it-IT" dirty="0">
                <a:sym typeface="Wingdings" panose="05000000000000000000" pitchFamily="2" charset="2"/>
              </a:rPr>
              <a:t> e Gaetano </a:t>
            </a:r>
            <a:r>
              <a:rPr lang="it-IT" dirty="0" err="1">
                <a:sym typeface="Wingdings" panose="05000000000000000000" pitchFamily="2" charset="2"/>
              </a:rPr>
              <a:t>Praviati</a:t>
            </a:r>
            <a:r>
              <a:rPr lang="it-IT" dirty="0">
                <a:sym typeface="Wingdings" panose="05000000000000000000" pitchFamily="2" charset="2"/>
              </a:rPr>
              <a:t>, tre abili pittori</a:t>
            </a:r>
            <a:endParaRPr lang="it-IT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Sono diventati simbolo della passione irrefrenabile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/>
              <a:t>Raffaello Matarazzo realizzò un film nel 1950 intitolato «Paolo e Francesca»</a:t>
            </a:r>
          </a:p>
          <a:p>
            <a:endParaRPr lang="it-IT" sz="2400" dirty="0"/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793943" y="5085183"/>
            <a:ext cx="5012438" cy="1008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29" y="1681728"/>
            <a:ext cx="3088096" cy="441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bri tema classico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88_TF02801059.potx" id="{540F1666-DC9C-413A-9205-7FBCEA3FE16F}" vid="{E3FED3CA-31E4-4F5B-A503-AC7C72027518}"/>
    </a:ext>
  </a:extLst>
</a:theme>
</file>

<file path=ppt/theme/theme2.xml><?xml version="1.0" encoding="utf-8"?>
<a:theme xmlns:a="http://schemas.openxmlformats.org/drawingml/2006/main" name="Tema di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purl.org/dc/elements/1.1/"/>
    <ds:schemaRef ds:uri="http://schemas.openxmlformats.org/package/2006/metadata/core-properties"/>
    <ds:schemaRef ds:uri="http://purl.org/dc/dcmitype/"/>
    <ds:schemaRef ds:uri="4873beb7-5857-4685-be1f-d57550cc96cc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didattica in stile libro classico (widescreen)</Template>
  <TotalTime>255</TotalTime>
  <Words>646</Words>
  <Application>Microsoft Office PowerPoint</Application>
  <PresentationFormat>Personalizzato</PresentationFormat>
  <Paragraphs>84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Constantia</vt:lpstr>
      <vt:lpstr>Libri tema classico 16x9</vt:lpstr>
      <vt:lpstr>LA STORIA DI FRANCESCA DA RIMINI</vt:lpstr>
      <vt:lpstr>INFERNO-CANTO V</vt:lpstr>
      <vt:lpstr>La Francesca di Dante</vt:lpstr>
      <vt:lpstr>LA VERA STORIA DI FRANCESCA E PAOLO</vt:lpstr>
      <vt:lpstr>LA FIGURA FEMMINILE NELLE OPERE DI DANTE</vt:lpstr>
      <vt:lpstr>LE DONNE NEL MEDIOEVO</vt:lpstr>
      <vt:lpstr>LE DONNE AL GIORNO D’OGGI  (nei Paesi più avanzati)</vt:lpstr>
      <vt:lpstr>FRANCESCA HA ISPIRATO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Ciao</dc:creator>
  <cp:lastModifiedBy>silvia benatti</cp:lastModifiedBy>
  <cp:revision>27</cp:revision>
  <dcterms:created xsi:type="dcterms:W3CDTF">2021-11-10T16:19:08Z</dcterms:created>
  <dcterms:modified xsi:type="dcterms:W3CDTF">2021-12-08T10:56:45Z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