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112" autoAdjust="0"/>
    <p:restoredTop sz="96649" autoAdjust="0"/>
  </p:normalViewPr>
  <p:slideViewPr>
    <p:cSldViewPr>
      <p:cViewPr varScale="1">
        <p:scale>
          <a:sx n="72" d="100"/>
          <a:sy n="72" d="100"/>
        </p:scale>
        <p:origin x="-82" y="-2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F2AE1E-797C-40C9-B8F6-80E045BCAD66}" type="datetimeFigureOut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9879FB-9FEB-480C-A62D-C90883085C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70088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7543746-1ED3-4B02-B5AF-D97310E99D8B}" type="datetimeFigureOut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C2674B-D0D9-441B-BC5F-0F19376F92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42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ttore 1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Connettore 1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e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e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e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22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7F51F-8E7A-4A8D-86E1-205E70902A09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23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75A49-A475-4CD8-BAD1-9B4B365BAA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6714E-08C6-4914-8094-66A769FB81BB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54722-B6ED-4CC5-A019-A7932D5081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C2553-8781-46F0-BCD8-EAD5C52BF078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6C555-6E53-46F2-BCE6-9C3144C8EF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35286E-E5E2-40D3-AE2B-461C092196FD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5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FA4E0B-3420-470F-A906-A554A14A23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onnettore 1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ttore 1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e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e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Connettore 1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54C4-4F16-4A03-A7EF-36BB21F23A13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21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9164E-EE95-4E26-AF58-5E6737EFB6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49A39-A17D-4DB3-86F7-975B1D35ED8B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C0FC-1739-4E33-ABED-0AFEFE9D16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A599F-42D0-4F03-8455-26DB4A589BCB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CB994-12E6-4622-B883-D8405C8C2A3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BF95711-B781-49BB-BB85-E33250F9650A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DDF548C-D820-4554-8B83-DFF6C09003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C1F0F-877E-4EC2-8C47-DD69A08D8D49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ACFC3-9DE8-4578-9A7E-9ACCB1C860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Connettore 1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e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D5AEE1-0244-40A9-83AF-182018E7F647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0C5A33-B56C-45BD-AC43-2AE44B7688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e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Connettore 1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31E4F6-F082-43B9-8A19-9AA7AF83236F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13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C5A89D-7A8A-4189-8DF0-220023DD5B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28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990EA4-F7EE-4C1C-85C1-E8463390E32F}" type="datetime1">
              <a:rPr lang="it-IT"/>
              <a:pPr>
                <a:defRPr/>
              </a:pPr>
              <a:t>22/11/2016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CD7B7C-3AEC-459A-848F-51F4A40FE9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5" r:id="rId4"/>
    <p:sldLayoutId id="2147483754" r:id="rId5"/>
    <p:sldLayoutId id="2147483759" r:id="rId6"/>
    <p:sldLayoutId id="2147483753" r:id="rId7"/>
    <p:sldLayoutId id="2147483760" r:id="rId8"/>
    <p:sldLayoutId id="2147483761" r:id="rId9"/>
    <p:sldLayoutId id="2147483752" r:id="rId10"/>
    <p:sldLayoutId id="214748375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15344" y="1988840"/>
            <a:ext cx="6336506" cy="179506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dirty="0" smtClean="0">
                <a:solidFill>
                  <a:srgbClr val="006600"/>
                </a:solidFill>
              </a:rPr>
              <a:t>La CARD del docente</a:t>
            </a:r>
            <a:r>
              <a:rPr lang="it-IT" sz="3600" dirty="0">
                <a:solidFill>
                  <a:srgbClr val="006600"/>
                </a:solidFill>
              </a:rPr>
              <a:t> </a:t>
            </a:r>
            <a:r>
              <a:rPr lang="it-IT" sz="3600" dirty="0" smtClean="0">
                <a:solidFill>
                  <a:srgbClr val="006600"/>
                </a:solidFill>
              </a:rPr>
              <a:t>2016/2017</a:t>
            </a:r>
            <a:br>
              <a:rPr lang="it-IT" sz="3600" dirty="0" smtClean="0">
                <a:solidFill>
                  <a:srgbClr val="006600"/>
                </a:solidFill>
              </a:rPr>
            </a:br>
            <a:r>
              <a:rPr lang="it-IT" sz="3600" dirty="0" smtClean="0">
                <a:solidFill>
                  <a:srgbClr val="006600"/>
                </a:solidFill>
              </a:rPr>
              <a:t/>
            </a:r>
            <a:br>
              <a:rPr lang="it-IT" sz="3600" dirty="0" smtClean="0">
                <a:solidFill>
                  <a:srgbClr val="006600"/>
                </a:solidFill>
              </a:rPr>
            </a:br>
            <a:r>
              <a:rPr lang="it-IT" sz="2200" dirty="0" smtClean="0">
                <a:solidFill>
                  <a:schemeClr val="tx1"/>
                </a:solidFill>
                <a:latin typeface="+mn-lt"/>
              </a:rPr>
              <a:t>Esiti dell’informativa al </a:t>
            </a:r>
            <a:r>
              <a:rPr lang="it-IT" sz="2200" dirty="0" err="1" smtClean="0">
                <a:solidFill>
                  <a:schemeClr val="tx1"/>
                </a:solidFill>
                <a:latin typeface="+mn-lt"/>
              </a:rPr>
              <a:t>Miur</a:t>
            </a:r>
            <a:r>
              <a:rPr lang="it-IT" sz="2200" dirty="0" smtClean="0">
                <a:solidFill>
                  <a:schemeClr val="tx1"/>
                </a:solidFill>
                <a:latin typeface="+mn-lt"/>
              </a:rPr>
              <a:t> del 21 novembre 2016</a:t>
            </a:r>
            <a:endParaRPr lang="it-IT" sz="22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5363" name="Picture 2" descr="S:\Servizio\AA FIRME - LOGHI - CARTA INTESTATA\LOGHI\NUOVO LOGO\Logo CISL scuola trasparen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6575" y="500063"/>
            <a:ext cx="28352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lista degli esercenti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Sulla piattaforma CARTA DEL DOCENTE saranno già presenti dal 30 novembre gli esercenti che si sono già accreditati, tra cui tutti quelli già presenti per la </a:t>
            </a:r>
            <a:r>
              <a:rPr lang="it-IT" i="1" dirty="0" smtClean="0"/>
              <a:t>18APP</a:t>
            </a:r>
          </a:p>
          <a:p>
            <a:pPr marL="0" indent="0" algn="just">
              <a:buNone/>
            </a:pPr>
            <a:endParaRPr lang="it-IT" sz="800" dirty="0" smtClean="0"/>
          </a:p>
          <a:p>
            <a:pPr marL="0" indent="0" algn="just">
              <a:buNone/>
            </a:pPr>
            <a:r>
              <a:rPr lang="it-IT" dirty="0" smtClean="0"/>
              <a:t>Il MIUR sta attivando una azione di sensibilizzazione per incrementare la lista degli esercenti  (sempre aperta la possibilità di inserirsi) per tutte le università, gli enti accreditati dal MIUR  e le scuole  che riceveranno dal MIUR direttamente l’apposito codice esercente.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4253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RENDICONTAZIONE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67544" y="1628800"/>
            <a:ext cx="777686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2400" dirty="0"/>
              <a:t>Non è prevista nessuna rendicontazione a carico del docente e nessun controllo da parte delle segreterie scolastiche in quanto la procedura informatizzata  garantisce in </a:t>
            </a:r>
            <a:r>
              <a:rPr lang="it-IT" sz="2400" dirty="0" smtClean="0"/>
              <a:t>modo automatico </a:t>
            </a:r>
            <a:r>
              <a:rPr lang="it-IT" sz="2400" dirty="0"/>
              <a:t>il corretto utilizzo </a:t>
            </a:r>
            <a:r>
              <a:rPr lang="it-IT" sz="2400" dirty="0" smtClean="0"/>
              <a:t>della card.</a:t>
            </a:r>
            <a:endParaRPr lang="it-IT" sz="2400" dirty="0"/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972848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SPESE GIA’ SOSTENUTE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000" dirty="0" smtClean="0"/>
              <a:t>Chi, entro il  </a:t>
            </a:r>
            <a:r>
              <a:rPr lang="it-IT" sz="2000" dirty="0"/>
              <a:t>30 </a:t>
            </a:r>
            <a:r>
              <a:rPr lang="it-IT" sz="2000" dirty="0" smtClean="0"/>
              <a:t>novembre, avesse già speso tutta o parte della card 2016/17, potrà ottenere il rimborso attraverso la seguente procedura:</a:t>
            </a:r>
          </a:p>
          <a:p>
            <a:pPr marL="0" indent="0" algn="just">
              <a:buNone/>
            </a:pPr>
            <a:r>
              <a:rPr lang="it-IT" sz="2000" dirty="0" smtClean="0"/>
              <a:t>Entrando nella piattaforma, troverà  la seguente domanda: </a:t>
            </a:r>
            <a:r>
              <a:rPr lang="it-IT" sz="2000" b="1" dirty="0" smtClean="0">
                <a:solidFill>
                  <a:srgbClr val="FF0000"/>
                </a:solidFill>
              </a:rPr>
              <a:t>HAI GIA’ SPESO?   </a:t>
            </a:r>
          </a:p>
          <a:p>
            <a:pPr marL="0" indent="0" algn="just">
              <a:buNone/>
            </a:pPr>
            <a:r>
              <a:rPr lang="it-IT" sz="2000" dirty="0" smtClean="0"/>
              <a:t>In caso di risposta affermativa si aprirà una pagina nella quale viene chiesto cosa si è acquistato (occorre avere conservato lo scontrino/ricevuta) e quanto si è speso.</a:t>
            </a:r>
          </a:p>
          <a:p>
            <a:pPr marL="0" indent="0" algn="just">
              <a:buNone/>
            </a:pPr>
            <a:r>
              <a:rPr lang="it-IT" sz="2000" dirty="0" smtClean="0"/>
              <a:t>Il sistema fornisce al MIUR i dati necessari per assegnare alla scuola di servizio l’equivalente della somma spesa per il rimborso diretto al docente interessato previa presentazione della documentazione di acquisto </a:t>
            </a:r>
          </a:p>
          <a:p>
            <a:pPr marL="0" indent="0" algn="just">
              <a:buNone/>
            </a:pPr>
            <a:r>
              <a:rPr lang="it-IT" sz="2000" dirty="0" smtClean="0"/>
              <a:t>Tale procedura è prevista solo per l’anno scolastico 2016/17 poiché  già dal 01/09/2017 sarà accessibile il nuovo borsellino elettronico.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56221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Somme dell’ Anno scolastico  2015/16 non ancora  spese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I docenti che non hanno ancora speso l’intera somma relativa </a:t>
            </a:r>
            <a:r>
              <a:rPr lang="it-IT" dirty="0" err="1" smtClean="0"/>
              <a:t>all’a.s.</a:t>
            </a:r>
            <a:r>
              <a:rPr lang="it-IT" dirty="0" smtClean="0"/>
              <a:t> 2015/16 potranno utilizzare il residuo fino al 31 agosto 2017 con le vecchie modalità e obbligo di rendicontazione presso la scuola di servizio.</a:t>
            </a:r>
          </a:p>
          <a:p>
            <a:pPr marL="0" indent="0" algn="just">
              <a:buNone/>
            </a:pPr>
            <a:r>
              <a:rPr lang="it-IT" dirty="0" smtClean="0"/>
              <a:t>Diversamente da quanto  indicato dal MIUR  lo scorso anno, la somma non spesa nel 2015/16 non produce pertanto decurtazioni sulla card 2016/17.</a:t>
            </a:r>
          </a:p>
          <a:p>
            <a:pPr marL="0" indent="0" algn="just">
              <a:buNone/>
            </a:pPr>
            <a:r>
              <a:rPr lang="it-IT" dirty="0" smtClean="0"/>
              <a:t>Coloro che non hanno ancora ricevuto i 500 euro del 2015/16  (è in corso il completamento dell’assegnazione dei 500 euro sul cedolino dello stipendio) potranno spenderli con le vecchie modalità entro il 31 agosto 2017.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7913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APPLICAZIONE WEB  ‘’CARTA DEL DOCENTE’’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709120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Imminente l’emanazione di un nuovo DPCM in applicazione del comma 121 della Legge 107/2015 (carta del docente)</a:t>
            </a:r>
          </a:p>
          <a:p>
            <a:pPr marL="0" indent="0" algn="just">
              <a:buNone/>
            </a:pPr>
            <a:endParaRPr lang="it-IT" sz="800" dirty="0" smtClean="0"/>
          </a:p>
          <a:p>
            <a:pPr marL="0" indent="0" algn="just">
              <a:buNone/>
            </a:pPr>
            <a:r>
              <a:rPr lang="it-IT" dirty="0" smtClean="0"/>
              <a:t>Non sarà una carta elettronica ma una procedura informatizzata per l’utilizzo dei 500 euro (borsellino elettronico  cui si accede da pc, </a:t>
            </a:r>
            <a:r>
              <a:rPr lang="it-IT" dirty="0" err="1" smtClean="0"/>
              <a:t>smartphone</a:t>
            </a:r>
            <a:r>
              <a:rPr lang="it-IT" dirty="0" smtClean="0"/>
              <a:t>, </a:t>
            </a:r>
            <a:r>
              <a:rPr lang="it-IT" dirty="0" err="1" smtClean="0"/>
              <a:t>tablet</a:t>
            </a:r>
            <a:r>
              <a:rPr lang="it-IT" dirty="0" smtClean="0"/>
              <a:t>)</a:t>
            </a:r>
          </a:p>
          <a:p>
            <a:pPr marL="0" indent="0" algn="just">
              <a:buNone/>
            </a:pPr>
            <a:endParaRPr lang="it-IT" sz="800" dirty="0" smtClean="0"/>
          </a:p>
          <a:p>
            <a:pPr marL="0" indent="0" algn="just">
              <a:buNone/>
            </a:pPr>
            <a:r>
              <a:rPr lang="it-IT" dirty="0" smtClean="0"/>
              <a:t>Alla specifica piattaforma denominata CARTA DEL DOCENTE, </a:t>
            </a:r>
            <a:r>
              <a:rPr lang="it-IT" dirty="0"/>
              <a:t>che sarà attiva dal 30 novembre </a:t>
            </a:r>
            <a:r>
              <a:rPr lang="it-IT" dirty="0" smtClean="0"/>
              <a:t>2016 si accede tramite una identità digitale (SPID) composta da username e password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52841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 SOGGETTI BENEFICIARI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DOCENTI DI RUOLO DELLE ISTITUZIONI DI OGNI ORDINE E GRADO, SIA A TEMPO PIENO CHE A TEMPO PARZIALE compresi: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in periodo di formazione e prova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inidonei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in comando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in distacco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fuori ruolo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in servizio all’estero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smtClean="0"/>
              <a:t>Docenti delle scuole Militari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12022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CREDENZIALI SPID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Per ottenere le credenziali  SPID (Sistema Pubblico di Identità Digitale) è necessario registrarsi  presso</a:t>
            </a:r>
            <a:r>
              <a:rPr lang="it-IT" dirty="0"/>
              <a:t>: </a:t>
            </a:r>
            <a:endParaRPr lang="it-IT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/>
              <a:t>Poste italiane</a:t>
            </a:r>
            <a:r>
              <a:rPr lang="it-IT" dirty="0" smtClean="0"/>
              <a:t>: </a:t>
            </a:r>
            <a:r>
              <a:rPr lang="it-IT" u="sng" dirty="0" smtClean="0">
                <a:solidFill>
                  <a:srgbClr val="0000CC"/>
                </a:solidFill>
              </a:rPr>
              <a:t>https</a:t>
            </a:r>
            <a:r>
              <a:rPr lang="it-IT" u="sng" dirty="0">
                <a:solidFill>
                  <a:srgbClr val="0000CC"/>
                </a:solidFill>
              </a:rPr>
              <a:t>://posteid.poste.it/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err="1" smtClean="0"/>
              <a:t>InfoCert</a:t>
            </a:r>
            <a:r>
              <a:rPr lang="it-IT" dirty="0"/>
              <a:t>: </a:t>
            </a:r>
            <a:r>
              <a:rPr lang="it-IT" u="sng" dirty="0">
                <a:solidFill>
                  <a:srgbClr val="0000CC"/>
                </a:solidFill>
              </a:rPr>
              <a:t>https://identitadigitale.infocert.it/welcome/</a:t>
            </a:r>
            <a:endParaRPr lang="it-IT" u="sng" dirty="0" smtClean="0">
              <a:solidFill>
                <a:srgbClr val="0000CC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/>
              <a:t>Tim:  </a:t>
            </a:r>
            <a:r>
              <a:rPr lang="it-IT" u="sng" dirty="0">
                <a:solidFill>
                  <a:srgbClr val="0000CC"/>
                </a:solidFill>
              </a:rPr>
              <a:t>https://www.tim.it/tim-id</a:t>
            </a:r>
            <a:endParaRPr lang="it-IT" u="sng" dirty="0" smtClean="0">
              <a:solidFill>
                <a:srgbClr val="0000CC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err="1" smtClean="0"/>
              <a:t>Sielte</a:t>
            </a:r>
            <a:r>
              <a:rPr lang="it-IT" dirty="0"/>
              <a:t>: </a:t>
            </a:r>
            <a:r>
              <a:rPr lang="it-IT" u="sng" dirty="0">
                <a:solidFill>
                  <a:srgbClr val="0000CC"/>
                </a:solidFill>
              </a:rPr>
              <a:t>https://myid.sieltecloud.it/registration/</a:t>
            </a:r>
            <a:endParaRPr lang="it-IT" sz="800" u="sng" dirty="0">
              <a:solidFill>
                <a:srgbClr val="0000CC"/>
              </a:solidFill>
            </a:endParaRP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Si ottiene </a:t>
            </a:r>
            <a:r>
              <a:rPr lang="it-IT" u="sng" dirty="0" smtClean="0">
                <a:solidFill>
                  <a:srgbClr val="C00000"/>
                </a:solidFill>
              </a:rPr>
              <a:t>username</a:t>
            </a:r>
            <a:r>
              <a:rPr lang="it-IT" dirty="0" smtClean="0"/>
              <a:t> e </a:t>
            </a:r>
            <a:r>
              <a:rPr lang="it-IT" u="sng" dirty="0" smtClean="0">
                <a:solidFill>
                  <a:srgbClr val="C00000"/>
                </a:solidFill>
              </a:rPr>
              <a:t>password </a:t>
            </a:r>
            <a:r>
              <a:rPr lang="it-IT" dirty="0" smtClean="0"/>
              <a:t>per l’accesso ai servizi della pubblica amministrazione compreso l’accesso alla piattaforma dedicata alla card dei docenti.</a:t>
            </a:r>
            <a:r>
              <a:rPr lang="it-IT" dirty="0"/>
              <a:t> 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Tutte le informazioni su: </a:t>
            </a:r>
            <a:r>
              <a:rPr lang="it-IT" u="sng" dirty="0" smtClean="0">
                <a:solidFill>
                  <a:srgbClr val="0000CC"/>
                </a:solidFill>
              </a:rPr>
              <a:t>http</a:t>
            </a:r>
            <a:r>
              <a:rPr lang="it-IT" u="sng" dirty="0">
                <a:solidFill>
                  <a:srgbClr val="0000CC"/>
                </a:solidFill>
              </a:rPr>
              <a:t>://www.spid.gov.it/richiedi-spid</a:t>
            </a:r>
          </a:p>
          <a:p>
            <a:pPr marL="457200" indent="-457200">
              <a:buAutoNum type="arabicParenR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6345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Piattaforma card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it-IT" dirty="0" smtClean="0"/>
              <a:t>Con le credenziali SPID si accede,  a partire dal  30 novembre, alla piattaforma CARTA DEL DOCENTE, una applicazione web che coinvolge MIUR, AGID (Agenzia per l’Italia Digitale), SOGEI (Società del MEF per la digitalizzazione della PA)  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dirty="0" smtClean="0"/>
              <a:t>La piattaforma riconosce solo i docenti a tempo indeterminato aventi diritto attraverso la banca dati predisposta da SOGEI su dati MIUR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dirty="0" smtClean="0"/>
              <a:t>La </a:t>
            </a:r>
            <a:r>
              <a:rPr lang="it-IT" dirty="0"/>
              <a:t>piattaforma funziona analogamente a quella recentemente realizzata per il bonus dei 500 euro ai diciottenni visualizzabile su </a:t>
            </a:r>
            <a:r>
              <a:rPr lang="it-IT" i="1" dirty="0"/>
              <a:t>18APP </a:t>
            </a:r>
            <a:r>
              <a:rPr lang="it-IT" dirty="0"/>
              <a:t>(da qualsiasi browser)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6880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AMBITI DI ACQUISTO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L</a:t>
            </a:r>
            <a:r>
              <a:rPr lang="it-IT" dirty="0" smtClean="0"/>
              <a:t>’applicazione  offre otto «ambiti di acquisto» 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b="1" dirty="0" smtClean="0"/>
              <a:t>Formazione e aggiornamento </a:t>
            </a:r>
            <a:r>
              <a:rPr lang="it-IT" dirty="0" smtClean="0"/>
              <a:t> per l’iscrizione a:</a:t>
            </a:r>
          </a:p>
          <a:p>
            <a:pPr marL="452438" indent="176213" algn="just">
              <a:buFont typeface="Wingdings" panose="05000000000000000000" pitchFamily="2" charset="2"/>
              <a:buChar char="Ø"/>
            </a:pPr>
            <a:r>
              <a:rPr lang="it-IT" dirty="0" smtClean="0"/>
              <a:t>corsi di laurea e post laurea, </a:t>
            </a:r>
          </a:p>
          <a:p>
            <a:pPr marL="452438" indent="176213" algn="just">
              <a:buFont typeface="Wingdings" panose="05000000000000000000" pitchFamily="2" charset="2"/>
              <a:buChar char="Ø"/>
            </a:pPr>
            <a:r>
              <a:rPr lang="it-IT" dirty="0" smtClean="0"/>
              <a:t>corsi di aggiornamento, </a:t>
            </a:r>
          </a:p>
          <a:p>
            <a:pPr marL="452438" indent="176213" algn="just">
              <a:buFont typeface="Wingdings" panose="05000000000000000000" pitchFamily="2" charset="2"/>
              <a:buChar char="Ø"/>
            </a:pPr>
            <a:r>
              <a:rPr lang="it-IT" dirty="0" smtClean="0"/>
              <a:t>corsi di perfezionamento e master universitario e non </a:t>
            </a:r>
          </a:p>
          <a:p>
            <a:pPr marL="452438" indent="176213" algn="just">
              <a:buFont typeface="Wingdings" panose="05000000000000000000" pitchFamily="2" charset="2"/>
              <a:buChar char="Ø"/>
            </a:pPr>
            <a:r>
              <a:rPr lang="it-IT" dirty="0" smtClean="0"/>
              <a:t>corsi e percorsi formativi organizzati dalla scuola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457200" indent="-457200" algn="just">
              <a:buFont typeface="+mj-lt"/>
              <a:buAutoNum type="arabicPeriod" startAt="2"/>
            </a:pPr>
            <a:r>
              <a:rPr lang="it-IT" b="1" dirty="0" smtClean="0"/>
              <a:t>Libri e Testi </a:t>
            </a:r>
            <a:r>
              <a:rPr lang="it-IT" dirty="0" smtClean="0"/>
              <a:t>(anche in formato digitale) per l’acquisto di pubblicazioni e riviste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2842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AMBITI DI ACQUISTO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it-IT" b="1" dirty="0"/>
              <a:t>Mostre ed eventi culturali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b="1" dirty="0"/>
              <a:t>Musei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b="1" dirty="0"/>
              <a:t>Cinema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b="1" dirty="0" smtClean="0"/>
              <a:t>Teatro</a:t>
            </a:r>
            <a:endParaRPr lang="it-IT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it-IT" b="1" dirty="0" smtClean="0"/>
              <a:t>Spettacoli dal vivo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t-IT" b="1" dirty="0" smtClean="0"/>
              <a:t>Hardware e Software</a:t>
            </a:r>
          </a:p>
          <a:p>
            <a:pPr marL="0" indent="0">
              <a:buNone/>
            </a:pPr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82158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COME GENERARE IL BUONO DI ACQUISTO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Selezionato l’ambito di interesse la piattaforma offre l’elenco degli esercenti presso cui acquistare il bene.</a:t>
            </a:r>
          </a:p>
          <a:p>
            <a:pPr marL="0" indent="0">
              <a:buNone/>
            </a:pPr>
            <a:r>
              <a:rPr lang="it-IT" dirty="0" smtClean="0"/>
              <a:t>La piattaforma genera un buono di acquisto stampabile con codice a barre utilizzabile per l’acquisto presso l’esercente prescelto.</a:t>
            </a:r>
          </a:p>
          <a:p>
            <a:pPr marL="0" indent="0">
              <a:buNone/>
            </a:pPr>
            <a:r>
              <a:rPr lang="it-IT" dirty="0" smtClean="0"/>
              <a:t>Possibile anche l’acquisto </a:t>
            </a:r>
            <a:r>
              <a:rPr lang="it-IT" i="1" dirty="0" smtClean="0"/>
              <a:t>on line </a:t>
            </a:r>
            <a:r>
              <a:rPr lang="it-IT" dirty="0" smtClean="0"/>
              <a:t>(già presente in piattaforma </a:t>
            </a:r>
            <a:r>
              <a:rPr lang="it-IT" i="1" dirty="0" smtClean="0"/>
              <a:t>Amazon</a:t>
            </a:r>
            <a:r>
              <a:rPr lang="it-IT" dirty="0" smtClean="0"/>
              <a:t> e </a:t>
            </a:r>
            <a:r>
              <a:rPr lang="it-IT" i="1" dirty="0" smtClean="0"/>
              <a:t>Ticket </a:t>
            </a:r>
            <a:r>
              <a:rPr lang="it-IT" i="1" dirty="0" err="1" smtClean="0"/>
              <a:t>One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Contestualmente all’acquisto la piattaforma mostra la disponibilità residua del borsellino.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38976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COME GENERARE IL BUONO DI ACQUISTO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Se il bene da acquistare è superiore a 500 euro il docente dovrà aggiungere la differenza.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E’ possibile annullare il buono prenotato e non ancora utilizzato per l’acquisto, ad eccezione degli </a:t>
            </a:r>
            <a:r>
              <a:rPr lang="it-IT" b="1" dirty="0" smtClean="0"/>
              <a:t>ingressi ai musei </a:t>
            </a:r>
            <a:r>
              <a:rPr lang="it-IT" dirty="0" smtClean="0"/>
              <a:t>che una volta generati non possono più essere modificati.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Le somme non spese nell’anno scolastico 2016/17 saranno utilizzabili nell’anno scolastico successivo in aggiunta ai nuovi 500 euro del borsellino 2017/18.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45748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oggi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628</TotalTime>
  <Words>873</Words>
  <Application>Microsoft Office PowerPoint</Application>
  <PresentationFormat>Presentazione su schermo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Loggia</vt:lpstr>
      <vt:lpstr>La CARD del docente 2016/2017  Esiti dell’informativa al Miur del 21 novembre 2016</vt:lpstr>
      <vt:lpstr>APPLICAZIONE WEB  ‘’CARTA DEL DOCENTE’’</vt:lpstr>
      <vt:lpstr>I SOGGETTI BENEFICIARI</vt:lpstr>
      <vt:lpstr>CREDENZIALI SPID </vt:lpstr>
      <vt:lpstr>Piattaforma card</vt:lpstr>
      <vt:lpstr>AMBITI DI ACQUISTO</vt:lpstr>
      <vt:lpstr>AMBITI DI ACQUISTO</vt:lpstr>
      <vt:lpstr>COME GENERARE IL BUONO DI ACQUISTO</vt:lpstr>
      <vt:lpstr>COME GENERARE IL BUONO DI ACQUISTO</vt:lpstr>
      <vt:lpstr>La lista degli esercenti</vt:lpstr>
      <vt:lpstr>RENDICONTAZIONE</vt:lpstr>
      <vt:lpstr>SPESE GIA’ SOSTENUTE</vt:lpstr>
      <vt:lpstr>Somme dell’ Anno scolastico  2015/16 non ancora  spese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Daniela Amore</dc:creator>
  <cp:lastModifiedBy>utente</cp:lastModifiedBy>
  <cp:revision>99</cp:revision>
  <cp:lastPrinted>2016-11-22T10:55:42Z</cp:lastPrinted>
  <dcterms:created xsi:type="dcterms:W3CDTF">2013-11-08T09:23:06Z</dcterms:created>
  <dcterms:modified xsi:type="dcterms:W3CDTF">2016-11-22T12:36:23Z</dcterms:modified>
</cp:coreProperties>
</file>